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sldIdLst>
    <p:sldId id="1266" r:id="rId2"/>
    <p:sldId id="261" r:id="rId3"/>
    <p:sldId id="1410" r:id="rId4"/>
    <p:sldId id="265" r:id="rId5"/>
    <p:sldId id="15396" r:id="rId6"/>
    <p:sldId id="271" r:id="rId7"/>
    <p:sldId id="432" r:id="rId8"/>
    <p:sldId id="1489" r:id="rId9"/>
    <p:sldId id="752" r:id="rId10"/>
    <p:sldId id="15405" r:id="rId11"/>
    <p:sldId id="256" r:id="rId12"/>
    <p:sldId id="257" r:id="rId13"/>
    <p:sldId id="15406" r:id="rId14"/>
    <p:sldId id="15407" r:id="rId15"/>
    <p:sldId id="15395" r:id="rId16"/>
    <p:sldId id="15402" r:id="rId17"/>
    <p:sldId id="15403" r:id="rId18"/>
    <p:sldId id="15401" r:id="rId19"/>
    <p:sldId id="15404" r:id="rId20"/>
    <p:sldId id="15394" r:id="rId21"/>
    <p:sldId id="1201"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083326-2E60-41D6-9B33-F2B28945C115}">
          <p14:sldIdLst>
            <p14:sldId id="1266"/>
            <p14:sldId id="261"/>
            <p14:sldId id="1410"/>
            <p14:sldId id="265"/>
            <p14:sldId id="15396"/>
            <p14:sldId id="271"/>
            <p14:sldId id="432"/>
            <p14:sldId id="1489"/>
            <p14:sldId id="752"/>
            <p14:sldId id="15405"/>
            <p14:sldId id="256"/>
            <p14:sldId id="257"/>
            <p14:sldId id="15406"/>
            <p14:sldId id="15407"/>
            <p14:sldId id="15395"/>
            <p14:sldId id="15402"/>
            <p14:sldId id="15403"/>
            <p14:sldId id="15401"/>
            <p14:sldId id="15404"/>
            <p14:sldId id="15394"/>
            <p14:sldId id="1201"/>
          </p14:sldIdLst>
        </p14:section>
        <p14:section name="Untitled Section" id="{28DFDF17-395B-4591-87D7-9D4F155C531A}">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K Singh" initials="RS" lastIdx="1" clrIdx="0"/>
  <p:cmAuthor id="2" name="Ashish Kumar Bera" initials="AKB" lastIdx="2" clrIdx="1">
    <p:extLst>
      <p:ext uri="{19B8F6BF-5375-455C-9EA6-DF929625EA0E}">
        <p15:presenceInfo xmlns:p15="http://schemas.microsoft.com/office/powerpoint/2012/main" userId="S-1-5-21-841994158-97226243-173827806-2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6340" autoAdjust="0"/>
  </p:normalViewPr>
  <p:slideViewPr>
    <p:cSldViewPr snapToGrid="0">
      <p:cViewPr varScale="1">
        <p:scale>
          <a:sx n="61" d="100"/>
          <a:sy n="61" d="100"/>
        </p:scale>
        <p:origin x="896" y="28"/>
      </p:cViewPr>
      <p:guideLst>
        <p:guide orient="horz" pos="2160"/>
        <p:guide pos="3840"/>
      </p:guideLst>
    </p:cSldViewPr>
  </p:slideViewPr>
  <p:notesTextViewPr>
    <p:cViewPr>
      <p:scale>
        <a:sx n="1" d="1"/>
        <a:sy n="1" d="1"/>
      </p:scale>
      <p:origin x="0" y="0"/>
    </p:cViewPr>
  </p:notesTextViewPr>
  <p:sorterViewPr>
    <p:cViewPr>
      <p:scale>
        <a:sx n="110" d="100"/>
        <a:sy n="110" d="100"/>
      </p:scale>
      <p:origin x="0" y="-165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4"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3850445" y="0"/>
            <a:ext cx="2945659" cy="498056"/>
          </a:xfrm>
          <a:prstGeom prst="rect">
            <a:avLst/>
          </a:prstGeom>
        </p:spPr>
        <p:txBody>
          <a:bodyPr vert="horz" lIns="94221" tIns="47111" rIns="94221" bIns="47111" rtlCol="0"/>
          <a:lstStyle>
            <a:lvl1pPr algn="r">
              <a:defRPr sz="1200"/>
            </a:lvl1pPr>
          </a:lstStyle>
          <a:p>
            <a:fld id="{901E8C9A-00A6-4F63-82D1-C846F3BEC761}" type="datetimeFigureOut">
              <a:rPr lang="en-US" smtClean="0"/>
              <a:t>6/26/2024</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6"/>
            <a:ext cx="2945659" cy="498055"/>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6"/>
            <a:ext cx="2945659" cy="498055"/>
          </a:xfrm>
          <a:prstGeom prst="rect">
            <a:avLst/>
          </a:prstGeom>
        </p:spPr>
        <p:txBody>
          <a:bodyPr vert="horz" lIns="94221" tIns="47111" rIns="94221" bIns="47111" rtlCol="0" anchor="b"/>
          <a:lstStyle>
            <a:lvl1pPr algn="r">
              <a:defRPr sz="1200"/>
            </a:lvl1pPr>
          </a:lstStyle>
          <a:p>
            <a:fld id="{38ADEE2C-621F-47CF-96E1-9E6CF5A04CC5}" type="slidenum">
              <a:rPr lang="en-US" smtClean="0"/>
              <a:t>‹#›</a:t>
            </a:fld>
            <a:endParaRPr lang="en-US"/>
          </a:p>
        </p:txBody>
      </p:sp>
    </p:spTree>
    <p:extLst>
      <p:ext uri="{BB962C8B-B14F-4D97-AF65-F5344CB8AC3E}">
        <p14:creationId xmlns:p14="http://schemas.microsoft.com/office/powerpoint/2010/main" val="36241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a:t>
            </a:fld>
            <a:endParaRPr lang="en-US"/>
          </a:p>
        </p:txBody>
      </p:sp>
    </p:spTree>
    <p:extLst>
      <p:ext uri="{BB962C8B-B14F-4D97-AF65-F5344CB8AC3E}">
        <p14:creationId xmlns:p14="http://schemas.microsoft.com/office/powerpoint/2010/main" val="302673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15</a:t>
            </a:fld>
            <a:endParaRPr lang="en-US"/>
          </a:p>
        </p:txBody>
      </p:sp>
    </p:spTree>
    <p:extLst>
      <p:ext uri="{BB962C8B-B14F-4D97-AF65-F5344CB8AC3E}">
        <p14:creationId xmlns:p14="http://schemas.microsoft.com/office/powerpoint/2010/main" val="213370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16</a:t>
            </a:fld>
            <a:endParaRPr lang="en-US"/>
          </a:p>
        </p:txBody>
      </p:sp>
    </p:spTree>
    <p:extLst>
      <p:ext uri="{BB962C8B-B14F-4D97-AF65-F5344CB8AC3E}">
        <p14:creationId xmlns:p14="http://schemas.microsoft.com/office/powerpoint/2010/main" val="35818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17</a:t>
            </a:fld>
            <a:endParaRPr lang="en-US"/>
          </a:p>
        </p:txBody>
      </p:sp>
    </p:spTree>
    <p:extLst>
      <p:ext uri="{BB962C8B-B14F-4D97-AF65-F5344CB8AC3E}">
        <p14:creationId xmlns:p14="http://schemas.microsoft.com/office/powerpoint/2010/main" val="101324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18</a:t>
            </a:fld>
            <a:endParaRPr lang="en-US"/>
          </a:p>
        </p:txBody>
      </p:sp>
    </p:spTree>
    <p:extLst>
      <p:ext uri="{BB962C8B-B14F-4D97-AF65-F5344CB8AC3E}">
        <p14:creationId xmlns:p14="http://schemas.microsoft.com/office/powerpoint/2010/main" val="68806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19</a:t>
            </a:fld>
            <a:endParaRPr lang="en-US"/>
          </a:p>
        </p:txBody>
      </p:sp>
    </p:spTree>
    <p:extLst>
      <p:ext uri="{BB962C8B-B14F-4D97-AF65-F5344CB8AC3E}">
        <p14:creationId xmlns:p14="http://schemas.microsoft.com/office/powerpoint/2010/main" val="130707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88900" y="742950"/>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5"/>
            <a:ext cx="5438140" cy="4466987"/>
          </a:xfrm>
          <a:prstGeom prst="rect">
            <a:avLst/>
          </a:prstGeom>
        </p:spPr>
        <p:txBody>
          <a:bodyPr spcFirstLastPara="1" wrap="square" lIns="94205" tIns="94205" rIns="94205" bIns="94205" anchor="t" anchorCtr="0">
            <a:noAutofit/>
          </a:bodyPr>
          <a:lstStyle/>
          <a:p>
            <a:endParaRPr/>
          </a:p>
        </p:txBody>
      </p:sp>
    </p:spTree>
    <p:extLst>
      <p:ext uri="{BB962C8B-B14F-4D97-AF65-F5344CB8AC3E}">
        <p14:creationId xmlns:p14="http://schemas.microsoft.com/office/powerpoint/2010/main" val="119178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88900" y="742950"/>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5"/>
            <a:ext cx="5438140" cy="4466987"/>
          </a:xfrm>
          <a:prstGeom prst="rect">
            <a:avLst/>
          </a:prstGeom>
        </p:spPr>
        <p:txBody>
          <a:bodyPr spcFirstLastPara="1" wrap="square" lIns="94205" tIns="94205" rIns="94205" bIns="94205" anchor="t" anchorCtr="0">
            <a:noAutofit/>
          </a:bodyPr>
          <a:lstStyle/>
          <a:p>
            <a:endParaRPr/>
          </a:p>
        </p:txBody>
      </p:sp>
    </p:spTree>
    <p:extLst>
      <p:ext uri="{BB962C8B-B14F-4D97-AF65-F5344CB8AC3E}">
        <p14:creationId xmlns:p14="http://schemas.microsoft.com/office/powerpoint/2010/main" val="225889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88900" y="742950"/>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79768" y="4715155"/>
            <a:ext cx="5438140" cy="4466987"/>
          </a:xfrm>
          <a:prstGeom prst="rect">
            <a:avLst/>
          </a:prstGeom>
        </p:spPr>
        <p:txBody>
          <a:bodyPr spcFirstLastPara="1" wrap="square" lIns="94205" tIns="94205" rIns="94205" bIns="94205" anchor="t" anchorCtr="0">
            <a:noAutofit/>
          </a:bodyPr>
          <a:lstStyle/>
          <a:p>
            <a:endParaRPr/>
          </a:p>
        </p:txBody>
      </p:sp>
    </p:spTree>
    <p:extLst>
      <p:ext uri="{BB962C8B-B14F-4D97-AF65-F5344CB8AC3E}">
        <p14:creationId xmlns:p14="http://schemas.microsoft.com/office/powerpoint/2010/main" val="405839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4</a:t>
            </a:fld>
            <a:endParaRPr lang="en-US"/>
          </a:p>
        </p:txBody>
      </p:sp>
    </p:spTree>
    <p:extLst>
      <p:ext uri="{BB962C8B-B14F-4D97-AF65-F5344CB8AC3E}">
        <p14:creationId xmlns:p14="http://schemas.microsoft.com/office/powerpoint/2010/main" val="301648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5</a:t>
            </a:fld>
            <a:endParaRPr lang="en-US"/>
          </a:p>
        </p:txBody>
      </p:sp>
    </p:spTree>
    <p:extLst>
      <p:ext uri="{BB962C8B-B14F-4D97-AF65-F5344CB8AC3E}">
        <p14:creationId xmlns:p14="http://schemas.microsoft.com/office/powerpoint/2010/main" val="393459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9613" indent="-273050">
              <a:defRPr>
                <a:solidFill>
                  <a:schemeClr val="tx1"/>
                </a:solidFill>
                <a:latin typeface="Calibri" panose="020F0502020204030204" pitchFamily="34" charset="0"/>
              </a:defRPr>
            </a:lvl2pPr>
            <a:lvl3pPr marL="1092200" indent="-217488">
              <a:defRPr>
                <a:solidFill>
                  <a:schemeClr val="tx1"/>
                </a:solidFill>
                <a:latin typeface="Calibri" panose="020F0502020204030204" pitchFamily="34" charset="0"/>
              </a:defRPr>
            </a:lvl3pPr>
            <a:lvl4pPr marL="1530350" indent="-217488">
              <a:defRPr>
                <a:solidFill>
                  <a:schemeClr val="tx1"/>
                </a:solidFill>
                <a:latin typeface="Calibri" panose="020F0502020204030204" pitchFamily="34" charset="0"/>
              </a:defRPr>
            </a:lvl4pPr>
            <a:lvl5pPr marL="1968500" indent="-217488">
              <a:defRPr>
                <a:solidFill>
                  <a:schemeClr val="tx1"/>
                </a:solidFill>
                <a:latin typeface="Calibri" panose="020F0502020204030204" pitchFamily="34" charset="0"/>
              </a:defRPr>
            </a:lvl5pPr>
            <a:lvl6pPr marL="2425700" indent="-217488" eaLnBrk="0" fontAlgn="base" hangingPunct="0">
              <a:spcBef>
                <a:spcPct val="0"/>
              </a:spcBef>
              <a:spcAft>
                <a:spcPct val="0"/>
              </a:spcAft>
              <a:defRPr>
                <a:solidFill>
                  <a:schemeClr val="tx1"/>
                </a:solidFill>
                <a:latin typeface="Calibri" panose="020F0502020204030204" pitchFamily="34" charset="0"/>
              </a:defRPr>
            </a:lvl6pPr>
            <a:lvl7pPr marL="2882900" indent="-217488" eaLnBrk="0" fontAlgn="base" hangingPunct="0">
              <a:spcBef>
                <a:spcPct val="0"/>
              </a:spcBef>
              <a:spcAft>
                <a:spcPct val="0"/>
              </a:spcAft>
              <a:defRPr>
                <a:solidFill>
                  <a:schemeClr val="tx1"/>
                </a:solidFill>
                <a:latin typeface="Calibri" panose="020F0502020204030204" pitchFamily="34" charset="0"/>
              </a:defRPr>
            </a:lvl7pPr>
            <a:lvl8pPr marL="3340100" indent="-217488" eaLnBrk="0" fontAlgn="base" hangingPunct="0">
              <a:spcBef>
                <a:spcPct val="0"/>
              </a:spcBef>
              <a:spcAft>
                <a:spcPct val="0"/>
              </a:spcAft>
              <a:defRPr>
                <a:solidFill>
                  <a:schemeClr val="tx1"/>
                </a:solidFill>
                <a:latin typeface="Calibri" panose="020F0502020204030204" pitchFamily="34" charset="0"/>
              </a:defRPr>
            </a:lvl8pPr>
            <a:lvl9pPr marL="3797300" indent="-217488" eaLnBrk="0" fontAlgn="base" hangingPunct="0">
              <a:spcBef>
                <a:spcPct val="0"/>
              </a:spcBef>
              <a:spcAft>
                <a:spcPct val="0"/>
              </a:spcAft>
              <a:defRPr>
                <a:solidFill>
                  <a:schemeClr val="tx1"/>
                </a:solidFill>
                <a:latin typeface="Calibri" panose="020F0502020204030204" pitchFamily="34" charset="0"/>
              </a:defRPr>
            </a:lvl9pPr>
          </a:lstStyle>
          <a:p>
            <a:fld id="{E182D042-2C75-4C00-AD78-A63121BA0528}" type="slidenum">
              <a:rPr lang="en-US" altLang="en-US" smtClean="0"/>
              <a:pPr/>
              <a:t>6</a:t>
            </a:fld>
            <a:endParaRPr lang="en-US" altLang="en-US"/>
          </a:p>
        </p:txBody>
      </p:sp>
    </p:spTree>
    <p:extLst>
      <p:ext uri="{BB962C8B-B14F-4D97-AF65-F5344CB8AC3E}">
        <p14:creationId xmlns:p14="http://schemas.microsoft.com/office/powerpoint/2010/main" val="79931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10</a:t>
            </a:fld>
            <a:endParaRPr lang="en-US"/>
          </a:p>
        </p:txBody>
      </p:sp>
    </p:spTree>
    <p:extLst>
      <p:ext uri="{BB962C8B-B14F-4D97-AF65-F5344CB8AC3E}">
        <p14:creationId xmlns:p14="http://schemas.microsoft.com/office/powerpoint/2010/main" val="329001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13</a:t>
            </a:fld>
            <a:endParaRPr lang="en-US"/>
          </a:p>
        </p:txBody>
      </p:sp>
    </p:spTree>
    <p:extLst>
      <p:ext uri="{BB962C8B-B14F-4D97-AF65-F5344CB8AC3E}">
        <p14:creationId xmlns:p14="http://schemas.microsoft.com/office/powerpoint/2010/main" val="126647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8ADEE2C-621F-47CF-96E1-9E6CF5A04CC5}" type="slidenum">
              <a:rPr lang="en-US" smtClean="0"/>
              <a:t>14</a:t>
            </a:fld>
            <a:endParaRPr lang="en-US"/>
          </a:p>
        </p:txBody>
      </p:sp>
    </p:spTree>
    <p:extLst>
      <p:ext uri="{BB962C8B-B14F-4D97-AF65-F5344CB8AC3E}">
        <p14:creationId xmlns:p14="http://schemas.microsoft.com/office/powerpoint/2010/main" val="367211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F4D6-87B7-FA19-212F-EA0127ECD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495E2B7-6AFC-A0E5-AF06-BF2E8A56E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47BAFC6-05C5-6F18-1927-A3443050BD8D}"/>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483B791A-A2C3-62DD-0C27-CF7CD9288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DB62C-62EA-889E-9A7B-41920C1BE8B7}"/>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38946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D9C-C2E1-8E3D-5C86-D1764781DC8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72304E2-2E76-18D8-CD60-25F94C1E3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B36C6F-9645-B82B-0072-B62F031D4FC3}"/>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DA8B5B73-ED46-F2FD-2DB4-C5B342A36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CDF61-9F92-AE6E-A283-74119A1CA658}"/>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294098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5C63E-BAA6-4028-8320-8ACBD4762A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0C7EB43-AF1C-D046-C893-16F1728774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CD337A-B09E-4A2A-4F98-3335BD0E4C28}"/>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6C739881-5922-04EF-EE47-605A97AAA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E0748-147C-84B2-0D12-417A40E636C6}"/>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181179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670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87325" y="6477000"/>
            <a:ext cx="1327150" cy="36988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a:solidFill>
                  <a:schemeClr val="bg1"/>
                </a:solidFill>
                <a:latin typeface="Calibri" panose="020F0502020204030204" pitchFamily="34" charset="0"/>
              </a:rPr>
              <a:t>AUTHOR</a:t>
            </a:r>
          </a:p>
        </p:txBody>
      </p:sp>
      <p:sp>
        <p:nvSpPr>
          <p:cNvPr id="3" name="Rectangle 2"/>
          <p:cNvSpPr>
            <a:spLocks noChangeArrowheads="1"/>
          </p:cNvSpPr>
          <p:nvPr userDrawn="1"/>
        </p:nvSpPr>
        <p:spPr bwMode="auto">
          <a:xfrm>
            <a:off x="9983788" y="6488113"/>
            <a:ext cx="1274762" cy="369887"/>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a:solidFill>
                  <a:schemeClr val="bg1"/>
                </a:solidFill>
                <a:latin typeface="Calibri" panose="020F0502020204030204" pitchFamily="34" charset="0"/>
              </a:rPr>
              <a:t>Page No</a:t>
            </a:r>
          </a:p>
        </p:txBody>
      </p:sp>
      <p:sp>
        <p:nvSpPr>
          <p:cNvPr id="4" name="Rectangle 3"/>
          <p:cNvSpPr>
            <a:spLocks noChangeArrowheads="1"/>
          </p:cNvSpPr>
          <p:nvPr userDrawn="1"/>
        </p:nvSpPr>
        <p:spPr bwMode="auto">
          <a:xfrm>
            <a:off x="187325" y="6477000"/>
            <a:ext cx="1327150" cy="36988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a:solidFill>
                  <a:schemeClr val="bg1"/>
                </a:solidFill>
                <a:latin typeface="Calibri" panose="020F0502020204030204" pitchFamily="34" charset="0"/>
              </a:rPr>
              <a:t>DIVISION</a:t>
            </a:r>
          </a:p>
        </p:txBody>
      </p:sp>
      <p:sp>
        <p:nvSpPr>
          <p:cNvPr id="5" name="Rectangle 4"/>
          <p:cNvSpPr>
            <a:spLocks noChangeArrowheads="1"/>
          </p:cNvSpPr>
          <p:nvPr userDrawn="1"/>
        </p:nvSpPr>
        <p:spPr bwMode="auto">
          <a:xfrm>
            <a:off x="9983788" y="6488113"/>
            <a:ext cx="1274762" cy="369887"/>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altLang="en-US">
                <a:solidFill>
                  <a:schemeClr val="bg1"/>
                </a:solidFill>
                <a:latin typeface="Calibri" panose="020F0502020204030204" pitchFamily="34" charset="0"/>
              </a:rPr>
              <a:t>Page No</a:t>
            </a: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r="71165" b="58522"/>
          <a:stretch>
            <a:fillRect/>
          </a:stretch>
        </p:blipFill>
        <p:spPr bwMode="auto">
          <a:xfrm>
            <a:off x="17463" y="11113"/>
            <a:ext cx="15684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t="95135"/>
          <a:stretch>
            <a:fillRect/>
          </a:stretch>
        </p:blipFill>
        <p:spPr bwMode="auto">
          <a:xfrm>
            <a:off x="14288" y="6505575"/>
            <a:ext cx="12192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4">
            <a:extLst>
              <a:ext uri="{28A0092B-C50C-407E-A947-70E740481C1C}">
                <a14:useLocalDpi xmlns:a14="http://schemas.microsoft.com/office/drawing/2010/main" val="0"/>
              </a:ext>
            </a:extLst>
          </a:blip>
          <a:srcRect l="89896" t="75076" b="6023"/>
          <a:stretch>
            <a:fillRect/>
          </a:stretch>
        </p:blipFill>
        <p:spPr bwMode="auto">
          <a:xfrm>
            <a:off x="11482388" y="5754688"/>
            <a:ext cx="7016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bwMode="auto">
          <a:xfrm>
            <a:off x="10302875" y="6545263"/>
            <a:ext cx="1862138" cy="32702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200" b="1">
                <a:solidFill>
                  <a:schemeClr val="bg1"/>
                </a:solidFill>
                <a:latin typeface="Arial" panose="020B0604020202020204" pitchFamily="34" charset="0"/>
                <a:cs typeface="Arial" panose="020B0604020202020204" pitchFamily="34" charset="0"/>
              </a:rPr>
              <a:t>SLIDE NO </a:t>
            </a:r>
            <a:fld id="{E1B8AC5F-07D5-4E0F-A0E3-1CF09EE7C99D}" type="slidenum">
              <a:rPr lang="en-US" altLang="en-US" sz="1200" b="1" smtClean="0">
                <a:solidFill>
                  <a:schemeClr val="bg1"/>
                </a:solidFill>
                <a:latin typeface="Arial" panose="020B0604020202020204" pitchFamily="34" charset="0"/>
                <a:cs typeface="Arial" panose="020B0604020202020204" pitchFamily="34" charset="0"/>
              </a:rPr>
              <a:pPr algn="ctr" eaLnBrk="1" hangingPunct="1">
                <a:defRPr/>
              </a:pPr>
              <a:t>‹#›</a:t>
            </a:fld>
            <a:endParaRPr lang="en-US" altLang="en-US" sz="1200" b="1">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30401" y="143568"/>
            <a:ext cx="1303973" cy="345063"/>
          </a:xfrm>
          <a:prstGeom prst="rect">
            <a:avLst/>
          </a:prstGeom>
        </p:spPr>
      </p:pic>
    </p:spTree>
    <p:extLst>
      <p:ext uri="{BB962C8B-B14F-4D97-AF65-F5344CB8AC3E}">
        <p14:creationId xmlns:p14="http://schemas.microsoft.com/office/powerpoint/2010/main" val="306050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A113-76AA-F4BA-6819-7491BD264A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C08B91-AF51-D182-0A4A-8EAD94F123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3EBD40-5828-4503-28CF-A40D7C337357}"/>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1C11AD24-CA7F-05E1-B603-5DDEA102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138E7-9F5A-C956-54E2-CA30988DD53D}"/>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404094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3770-A448-C59C-E4BA-C7847235A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378F8E7-5643-EDF9-ADC4-67675845A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0D5DC-3DD7-CFB9-A9DB-F91C152D9336}"/>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4B2031A0-E5E7-09B8-8D8F-E83840C81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B5A8E-C10E-FE64-426F-4AA10C70BCBD}"/>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181243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0CC9-B3C5-F97D-75B2-0DCD48CD76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B518FA-4FC2-F3D9-45F5-AA3443A8B1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44D431B-9CF7-BACF-899E-67C6CF022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471032E-880C-DEB1-D946-74A3EDA0AC4A}"/>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6" name="Footer Placeholder 5">
            <a:extLst>
              <a:ext uri="{FF2B5EF4-FFF2-40B4-BE49-F238E27FC236}">
                <a16:creationId xmlns:a16="http://schemas.microsoft.com/office/drawing/2014/main" id="{5AD462B3-A07B-D500-7C14-5DD8666D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BE020-2A3F-8E2D-915D-6F937B2F7B5D}"/>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38027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5BCD-9019-2043-D36E-08C7DABE9D5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725C630-DC89-0FBB-6E37-A316DE9A9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10323-F8DF-686C-E120-9C8E4E5FE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CB7D029-4AD3-BFF6-8357-F2CE1CF3A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ECCCD-BCCB-2882-1528-AE05C50A23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3245C9-08BD-5D8A-E14E-130A1738E43C}"/>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8" name="Footer Placeholder 7">
            <a:extLst>
              <a:ext uri="{FF2B5EF4-FFF2-40B4-BE49-F238E27FC236}">
                <a16:creationId xmlns:a16="http://schemas.microsoft.com/office/drawing/2014/main" id="{23045E2A-E77E-4C56-3934-9B27EBEA51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DA2665-595B-EE9A-48F4-5E769A9F0520}"/>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41353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E251-F440-52B1-6D58-183342C32D3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2E81184-074E-EF6A-BFE1-9EAC0F026AC3}"/>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4" name="Footer Placeholder 3">
            <a:extLst>
              <a:ext uri="{FF2B5EF4-FFF2-40B4-BE49-F238E27FC236}">
                <a16:creationId xmlns:a16="http://schemas.microsoft.com/office/drawing/2014/main" id="{B1F82106-E0E6-CA83-25EC-789B644002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114D7D-F5EA-AA49-172F-84CDD83AC4D5}"/>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144506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AD093-979B-BF14-DDC3-28DF47515CB7}"/>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3" name="Footer Placeholder 2">
            <a:extLst>
              <a:ext uri="{FF2B5EF4-FFF2-40B4-BE49-F238E27FC236}">
                <a16:creationId xmlns:a16="http://schemas.microsoft.com/office/drawing/2014/main" id="{71798FC1-70F1-FFBC-4073-C81ED2D16A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E53297-3ADC-750A-2666-4E08B2A26DEB}"/>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258735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63F5-D1C7-CD25-968B-472BD7AC2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48EBE3-0427-3732-DB09-A79378888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E6FA7A1-0559-6B24-8AC4-86E8DBD18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DB670-2803-399D-DA3B-E78383871A0C}"/>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6" name="Footer Placeholder 5">
            <a:extLst>
              <a:ext uri="{FF2B5EF4-FFF2-40B4-BE49-F238E27FC236}">
                <a16:creationId xmlns:a16="http://schemas.microsoft.com/office/drawing/2014/main" id="{8EF39871-FE0D-82C4-5899-C9E2CDAF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38716-8606-CE58-C642-1C2807C2E4BF}"/>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386939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9F08-4482-A9C9-282A-80E76B753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4508E1C-5D27-B2BD-B125-0E42BAD10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45BDF33-C998-5EFE-1FD0-C52CDE36F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3D00B-4441-9911-50FC-2C5A6B8D8970}"/>
              </a:ext>
            </a:extLst>
          </p:cNvPr>
          <p:cNvSpPr>
            <a:spLocks noGrp="1"/>
          </p:cNvSpPr>
          <p:nvPr>
            <p:ph type="dt" sz="half" idx="10"/>
          </p:nvPr>
        </p:nvSpPr>
        <p:spPr/>
        <p:txBody>
          <a:bodyPr/>
          <a:lstStyle/>
          <a:p>
            <a:fld id="{8F66956F-9236-408D-AE30-FA372584EDDC}" type="datetimeFigureOut">
              <a:rPr lang="en-US" smtClean="0"/>
              <a:t>6/26/2024</a:t>
            </a:fld>
            <a:endParaRPr lang="en-US"/>
          </a:p>
        </p:txBody>
      </p:sp>
      <p:sp>
        <p:nvSpPr>
          <p:cNvPr id="6" name="Footer Placeholder 5">
            <a:extLst>
              <a:ext uri="{FF2B5EF4-FFF2-40B4-BE49-F238E27FC236}">
                <a16:creationId xmlns:a16="http://schemas.microsoft.com/office/drawing/2014/main" id="{33D38E8C-6CF4-E4DB-83A7-23A228E8A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A963E-D0A0-D089-7141-5951B1B74E12}"/>
              </a:ext>
            </a:extLst>
          </p:cNvPr>
          <p:cNvSpPr>
            <a:spLocks noGrp="1"/>
          </p:cNvSpPr>
          <p:nvPr>
            <p:ph type="sldNum" sz="quarter" idx="12"/>
          </p:nvPr>
        </p:nvSpPr>
        <p:spPr/>
        <p:txBody>
          <a:bodyPr/>
          <a:lstStyle/>
          <a:p>
            <a:fld id="{7C24D606-1196-46D1-9236-40C764BF789B}" type="slidenum">
              <a:rPr lang="en-US" smtClean="0"/>
              <a:t>‹#›</a:t>
            </a:fld>
            <a:endParaRPr lang="en-US"/>
          </a:p>
        </p:txBody>
      </p:sp>
    </p:spTree>
    <p:extLst>
      <p:ext uri="{BB962C8B-B14F-4D97-AF65-F5344CB8AC3E}">
        <p14:creationId xmlns:p14="http://schemas.microsoft.com/office/powerpoint/2010/main" val="77079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ACC07-86A6-3173-86C6-DBDD68DBC4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6DACF08-D1C1-1639-E37C-1673EE53B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C8454F-4003-C046-EDC6-3BC54EF5D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6956F-9236-408D-AE30-FA372584EDDC}" type="datetimeFigureOut">
              <a:rPr lang="en-US" smtClean="0"/>
              <a:t>6/26/2024</a:t>
            </a:fld>
            <a:endParaRPr lang="en-US"/>
          </a:p>
        </p:txBody>
      </p:sp>
      <p:sp>
        <p:nvSpPr>
          <p:cNvPr id="5" name="Footer Placeholder 4">
            <a:extLst>
              <a:ext uri="{FF2B5EF4-FFF2-40B4-BE49-F238E27FC236}">
                <a16:creationId xmlns:a16="http://schemas.microsoft.com/office/drawing/2014/main" id="{32D04C2B-FAAB-7DB6-10A8-689225A60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1AEF46-822A-0D21-6AC9-2FD76ABD7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4D606-1196-46D1-9236-40C764BF789B}" type="slidenum">
              <a:rPr lang="en-US" smtClean="0"/>
              <a:t>‹#›</a:t>
            </a:fld>
            <a:endParaRPr lang="en-US"/>
          </a:p>
        </p:txBody>
      </p:sp>
    </p:spTree>
    <p:extLst>
      <p:ext uri="{BB962C8B-B14F-4D97-AF65-F5344CB8AC3E}">
        <p14:creationId xmlns:p14="http://schemas.microsoft.com/office/powerpoint/2010/main" val="3037607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1.xml"/><Relationship Id="rId7" Type="http://schemas.openxmlformats.org/officeDocument/2006/relationships/oleObject" Target="../embeddings/oleObject2.bin"/><Relationship Id="rId12"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5.png"/><Relationship Id="rId4" Type="http://schemas.openxmlformats.org/officeDocument/2006/relationships/image" Target="../media/image9.png"/><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hyperlink" Target="http://www.google.co.in/url?url=http://ndlbuzz.wordpress.com/2010/09/14/oil-testing-laboratory/&amp;rct=j&amp;frm=1&amp;q=&amp;esrc=s&amp;sa=U&amp;ei=DKPMU7vuFouhugSIsILACw&amp;ved=0CBUQ9QEwAA&amp;usg=AFQjCNGxfOsO1mbPHlJRr4utWGJMi8psPw" TargetMode="External"/><Relationship Id="rId7" Type="http://schemas.openxmlformats.org/officeDocument/2006/relationships/hyperlink" Target="https://www.google.com/url?sa=i&amp;rct=j&amp;q=&amp;esrc=s&amp;source=images&amp;cd=&amp;cad=rja&amp;uact=8&amp;ved=2ahUKEwi20tftsJDgAhUMdCsKHbScCasQjRx6BAgBEAU&amp;url=https://news.franchiseindia.com/restaurant/BIS-Gets-New-Director-General.n7636&amp;psig=AOvVaw3qwxtsBzDF4A2VliCOPLz3&amp;ust=1548761611432889"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19.jpe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77087CF-2614-882F-3778-7DB31449AEDA}"/>
              </a:ext>
            </a:extLst>
          </p:cNvPr>
          <p:cNvPicPr>
            <a:picLocks noChangeAspect="1"/>
          </p:cNvPicPr>
          <p:nvPr/>
        </p:nvPicPr>
        <p:blipFill>
          <a:blip r:embed="rId3">
            <a:extLst>
              <a:ext uri="{28A0092B-C50C-407E-A947-70E740481C1C}">
                <a14:useLocalDpi xmlns:a14="http://schemas.microsoft.com/office/drawing/2010/main" val="0"/>
              </a:ext>
            </a:extLst>
          </a:blip>
          <a:srcRect l="802" r="802"/>
          <a:stretch>
            <a:fillRect/>
          </a:stretch>
        </p:blipFill>
        <p:spPr>
          <a:xfrm>
            <a:off x="7586805" y="265903"/>
            <a:ext cx="3380666" cy="428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5653CCB7-5654-EDF2-C431-E4A24AAE6B7E}"/>
              </a:ext>
            </a:extLst>
          </p:cNvPr>
          <p:cNvSpPr/>
          <p:nvPr/>
        </p:nvSpPr>
        <p:spPr>
          <a:xfrm>
            <a:off x="641438" y="2566171"/>
            <a:ext cx="6868316" cy="1938992"/>
          </a:xfrm>
          <a:prstGeom prst="rect">
            <a:avLst/>
          </a:prstGeom>
        </p:spPr>
        <p:txBody>
          <a:bodyPr wrap="square">
            <a:spAutoFit/>
          </a:bodyPr>
          <a:lstStyle/>
          <a:p>
            <a:pPr algn="ctr"/>
            <a:r>
              <a:rPr lang="en-US" sz="6000" b="1" dirty="0">
                <a:solidFill>
                  <a:schemeClr val="tx2">
                    <a:lumMod val="25000"/>
                  </a:schemeClr>
                </a:solidFill>
                <a:latin typeface="Cambria" panose="02040503050406030204" pitchFamily="18" charset="0"/>
                <a:ea typeface="Cambria" panose="02040503050406030204" pitchFamily="18" charset="0"/>
                <a:cs typeface="Raleway"/>
              </a:rPr>
              <a:t>Presentation to PNGRB</a:t>
            </a:r>
          </a:p>
        </p:txBody>
      </p:sp>
      <p:pic>
        <p:nvPicPr>
          <p:cNvPr id="8" name="Picture 4" descr="C:\Users\LPG\AppData\Local\Microsoft\Windows\Temporary Internet Files\Content.Outlook\Z1DFBJUS\bpcl_logo_plain.gif">
            <a:extLst>
              <a:ext uri="{FF2B5EF4-FFF2-40B4-BE49-F238E27FC236}">
                <a16:creationId xmlns:a16="http://schemas.microsoft.com/office/drawing/2014/main" id="{C34C58A1-EEC4-E7AC-A17B-9FBF86319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919" y="6203106"/>
            <a:ext cx="546289" cy="58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encrypted-tbn0.gstatic.com/images?q=tbn:ANd9GcTRapXRU9iLJyfbpdnzK-HSjNBxnjbg56gA8B4x9FBvoALchcFB">
            <a:extLst>
              <a:ext uri="{FF2B5EF4-FFF2-40B4-BE49-F238E27FC236}">
                <a16:creationId xmlns:a16="http://schemas.microsoft.com/office/drawing/2014/main" id="{D91A2A50-39A7-E6A5-21C3-E052BEDC69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0118" y="6203106"/>
            <a:ext cx="728123" cy="5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s://encrypted-tbn2.gstatic.com/images?q=tbn:ANd9GcR4WpwIUqfl646IKI2x6t-KUrv4fOF7hXFrXikeqcgFO8q3Kzq3">
            <a:extLst>
              <a:ext uri="{FF2B5EF4-FFF2-40B4-BE49-F238E27FC236}">
                <a16:creationId xmlns:a16="http://schemas.microsoft.com/office/drawing/2014/main" id="{3699FBBB-7990-ED16-6879-84988C8EA9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7003" y="6229879"/>
            <a:ext cx="405116" cy="5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9AFCBAA-B5D0-AF76-34CB-2CE457BCB002}"/>
              </a:ext>
            </a:extLst>
          </p:cNvPr>
          <p:cNvSpPr txBox="1"/>
          <p:nvPr/>
        </p:nvSpPr>
        <p:spPr>
          <a:xfrm>
            <a:off x="8860118" y="5520154"/>
            <a:ext cx="3199112" cy="379656"/>
          </a:xfrm>
          <a:prstGeom prst="rect">
            <a:avLst/>
          </a:prstGeom>
          <a:noFill/>
        </p:spPr>
        <p:txBody>
          <a:bodyPr wrap="square" rtlCol="0">
            <a:spAutoFit/>
          </a:bodyPr>
          <a:lstStyle/>
          <a:p>
            <a:r>
              <a:rPr lang="en-IN" sz="1867" dirty="0"/>
              <a:t> </a:t>
            </a:r>
            <a:r>
              <a:rPr lang="en-IN" sz="1333" b="1" i="1" dirty="0"/>
              <a:t>A JOINT UNDERTAKING OF</a:t>
            </a:r>
          </a:p>
        </p:txBody>
      </p:sp>
      <p:sp>
        <p:nvSpPr>
          <p:cNvPr id="12" name="TextBox 11">
            <a:extLst>
              <a:ext uri="{FF2B5EF4-FFF2-40B4-BE49-F238E27FC236}">
                <a16:creationId xmlns:a16="http://schemas.microsoft.com/office/drawing/2014/main" id="{575908D5-4A56-6249-DFAC-2FBA0F37068E}"/>
              </a:ext>
            </a:extLst>
          </p:cNvPr>
          <p:cNvSpPr txBox="1"/>
          <p:nvPr/>
        </p:nvSpPr>
        <p:spPr>
          <a:xfrm>
            <a:off x="-696440" y="6407388"/>
            <a:ext cx="6432715" cy="420564"/>
          </a:xfrm>
          <a:prstGeom prst="rect">
            <a:avLst/>
          </a:prstGeom>
          <a:noFill/>
        </p:spPr>
        <p:txBody>
          <a:bodyPr wrap="square" rtlCol="0">
            <a:spAutoFit/>
          </a:bodyPr>
          <a:lstStyle/>
          <a:p>
            <a:pPr algn="ctr" defTabSz="1219170">
              <a:defRPr/>
            </a:pPr>
            <a:r>
              <a:rPr lang="en-US" sz="2133" b="1" kern="0" dirty="0">
                <a:solidFill>
                  <a:srgbClr val="C00000"/>
                </a:solidFill>
              </a:rPr>
              <a:t>LPG EQUIPMENT RESEARCH CENTRE</a:t>
            </a:r>
            <a:endParaRPr lang="en-IN" sz="1867" b="1" kern="0" dirty="0">
              <a:solidFill>
                <a:srgbClr val="0070C0"/>
              </a:solidFill>
              <a:latin typeface="Arial Narrow" pitchFamily="34" charset="0"/>
              <a:cs typeface="Arial" pitchFamily="34" charset="0"/>
            </a:endParaRPr>
          </a:p>
        </p:txBody>
      </p:sp>
      <p:pic>
        <p:nvPicPr>
          <p:cNvPr id="13" name="Picture 12">
            <a:extLst>
              <a:ext uri="{FF2B5EF4-FFF2-40B4-BE49-F238E27FC236}">
                <a16:creationId xmlns:a16="http://schemas.microsoft.com/office/drawing/2014/main" id="{5A5FB652-814E-3816-B9FA-E1227FC915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838" y="5949414"/>
            <a:ext cx="1828800" cy="381000"/>
          </a:xfrm>
          <a:prstGeom prst="rect">
            <a:avLst/>
          </a:prstGeom>
        </p:spPr>
      </p:pic>
      <p:sp>
        <p:nvSpPr>
          <p:cNvPr id="14" name="TextBox 13">
            <a:extLst>
              <a:ext uri="{FF2B5EF4-FFF2-40B4-BE49-F238E27FC236}">
                <a16:creationId xmlns:a16="http://schemas.microsoft.com/office/drawing/2014/main" id="{D9A4F798-4673-40B5-2196-79810EEA4AAE}"/>
              </a:ext>
            </a:extLst>
          </p:cNvPr>
          <p:cNvSpPr txBox="1"/>
          <p:nvPr/>
        </p:nvSpPr>
        <p:spPr>
          <a:xfrm>
            <a:off x="5224726" y="6068852"/>
            <a:ext cx="3047448" cy="461665"/>
          </a:xfrm>
          <a:prstGeom prst="rect">
            <a:avLst/>
          </a:prstGeom>
          <a:noFill/>
        </p:spPr>
        <p:txBody>
          <a:bodyPr wrap="square">
            <a:spAutoFit/>
          </a:bodyPr>
          <a:lstStyle/>
          <a:p>
            <a:pPr algn="ctr"/>
            <a:r>
              <a:rPr lang="en-US" sz="2400" b="1" dirty="0">
                <a:solidFill>
                  <a:srgbClr val="514878"/>
                </a:solidFill>
                <a:latin typeface="Adobe Gurmukhi" pitchFamily="50" charset="0"/>
                <a:cs typeface="Adobe Gurmukhi" pitchFamily="50" charset="0"/>
              </a:rPr>
              <a:t>27.06.2023</a:t>
            </a:r>
            <a:endParaRPr lang="en-US" dirty="0"/>
          </a:p>
        </p:txBody>
      </p:sp>
      <p:sp>
        <p:nvSpPr>
          <p:cNvPr id="2" name="Google Shape;106;p14">
            <a:extLst>
              <a:ext uri="{FF2B5EF4-FFF2-40B4-BE49-F238E27FC236}">
                <a16:creationId xmlns:a16="http://schemas.microsoft.com/office/drawing/2014/main" id="{1124C58A-2180-0CC2-8F3F-F32391296D8A}"/>
              </a:ext>
            </a:extLst>
          </p:cNvPr>
          <p:cNvSpPr txBox="1">
            <a:spLocks noGrp="1"/>
          </p:cNvSpPr>
          <p:nvPr>
            <p:ph type="sldNum" sz="quarter"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1</a:t>
            </a:fld>
            <a:endParaRPr dirty="0"/>
          </a:p>
        </p:txBody>
      </p:sp>
      <p:pic>
        <p:nvPicPr>
          <p:cNvPr id="3" name="Picture 2">
            <a:extLst>
              <a:ext uri="{FF2B5EF4-FFF2-40B4-BE49-F238E27FC236}">
                <a16:creationId xmlns:a16="http://schemas.microsoft.com/office/drawing/2014/main" id="{36476BA8-2665-409A-B05B-4DB00416DACA}"/>
              </a:ext>
            </a:extLst>
          </p:cNvPr>
          <p:cNvPicPr>
            <a:picLocks noChangeAspect="1"/>
          </p:cNvPicPr>
          <p:nvPr/>
        </p:nvPicPr>
        <p:blipFill>
          <a:blip r:embed="rId8"/>
          <a:stretch>
            <a:fillRect/>
          </a:stretch>
        </p:blipFill>
        <p:spPr>
          <a:xfrm>
            <a:off x="677164" y="179009"/>
            <a:ext cx="6581536" cy="2048626"/>
          </a:xfrm>
          <a:prstGeom prst="rect">
            <a:avLst/>
          </a:prstGeom>
        </p:spPr>
      </p:pic>
    </p:spTree>
    <p:extLst>
      <p:ext uri="{BB962C8B-B14F-4D97-AF65-F5344CB8AC3E}">
        <p14:creationId xmlns:p14="http://schemas.microsoft.com/office/powerpoint/2010/main" val="89904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STATUS OF PNG STOVES IN MARKET TODAY</a:t>
            </a:r>
            <a:endParaRPr lang="en-IN" sz="2800" b="1" u="sng" dirty="0">
              <a:latin typeface="+mn-lt"/>
            </a:endParaRPr>
          </a:p>
        </p:txBody>
      </p:sp>
      <p:sp>
        <p:nvSpPr>
          <p:cNvPr id="5" name="Rectangle 3"/>
          <p:cNvSpPr txBox="1">
            <a:spLocks noChangeArrowheads="1"/>
          </p:cNvSpPr>
          <p:nvPr/>
        </p:nvSpPr>
        <p:spPr>
          <a:xfrm>
            <a:off x="219075" y="956838"/>
            <a:ext cx="11282643" cy="5901161"/>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endParaRPr lang="en-US" sz="1800" b="1" kern="1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10</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pic>
        <p:nvPicPr>
          <p:cNvPr id="6" name="Picture 5">
            <a:extLst>
              <a:ext uri="{FF2B5EF4-FFF2-40B4-BE49-F238E27FC236}">
                <a16:creationId xmlns:a16="http://schemas.microsoft.com/office/drawing/2014/main" id="{1AF11572-A03C-87E9-4130-A7D9FB3BAC1F}"/>
              </a:ext>
            </a:extLst>
          </p:cNvPr>
          <p:cNvPicPr>
            <a:picLocks noChangeAspect="1"/>
          </p:cNvPicPr>
          <p:nvPr/>
        </p:nvPicPr>
        <p:blipFill>
          <a:blip r:embed="rId4"/>
          <a:stretch>
            <a:fillRect/>
          </a:stretch>
        </p:blipFill>
        <p:spPr>
          <a:xfrm>
            <a:off x="876860" y="1285875"/>
            <a:ext cx="3779848" cy="5423539"/>
          </a:xfrm>
          <a:prstGeom prst="rect">
            <a:avLst/>
          </a:prstGeom>
        </p:spPr>
      </p:pic>
      <p:sp>
        <p:nvSpPr>
          <p:cNvPr id="7" name="TextBox 6">
            <a:extLst>
              <a:ext uri="{FF2B5EF4-FFF2-40B4-BE49-F238E27FC236}">
                <a16:creationId xmlns:a16="http://schemas.microsoft.com/office/drawing/2014/main" id="{9D94B1FA-EBCD-5E30-0ED6-F1AF8CC25277}"/>
              </a:ext>
            </a:extLst>
          </p:cNvPr>
          <p:cNvSpPr txBox="1"/>
          <p:nvPr/>
        </p:nvSpPr>
        <p:spPr>
          <a:xfrm>
            <a:off x="876861" y="965266"/>
            <a:ext cx="3779848" cy="369332"/>
          </a:xfrm>
          <a:prstGeom prst="rect">
            <a:avLst/>
          </a:prstGeom>
          <a:noFill/>
        </p:spPr>
        <p:txBody>
          <a:bodyPr wrap="square" rtlCol="0">
            <a:spAutoFit/>
          </a:bodyPr>
          <a:lstStyle/>
          <a:p>
            <a:r>
              <a:rPr lang="en-IN" dirty="0"/>
              <a:t>Licensed from IIP Dehradun</a:t>
            </a:r>
          </a:p>
        </p:txBody>
      </p:sp>
      <p:sp>
        <p:nvSpPr>
          <p:cNvPr id="10" name="TextBox 9">
            <a:extLst>
              <a:ext uri="{FF2B5EF4-FFF2-40B4-BE49-F238E27FC236}">
                <a16:creationId xmlns:a16="http://schemas.microsoft.com/office/drawing/2014/main" id="{B16A2C9D-D6D7-AEEF-2CB9-4FD9EA2C7FFE}"/>
              </a:ext>
            </a:extLst>
          </p:cNvPr>
          <p:cNvSpPr txBox="1"/>
          <p:nvPr/>
        </p:nvSpPr>
        <p:spPr>
          <a:xfrm>
            <a:off x="6715686" y="1149932"/>
            <a:ext cx="4599453" cy="3416320"/>
          </a:xfrm>
          <a:prstGeom prst="rect">
            <a:avLst/>
          </a:prstGeom>
          <a:noFill/>
        </p:spPr>
        <p:txBody>
          <a:bodyPr wrap="square" rtlCol="0">
            <a:spAutoFit/>
          </a:bodyPr>
          <a:lstStyle/>
          <a:p>
            <a:r>
              <a:rPr lang="en-IN" dirty="0"/>
              <a:t>Status</a:t>
            </a:r>
          </a:p>
          <a:p>
            <a:endParaRPr lang="en-IN" dirty="0"/>
          </a:p>
          <a:p>
            <a:pPr marL="285750" indent="-285750" algn="just">
              <a:buFont typeface="Wingdings" panose="05000000000000000000" pitchFamily="2" charset="2"/>
              <a:buChar char="Ø"/>
            </a:pPr>
            <a:r>
              <a:rPr lang="en-IN" dirty="0"/>
              <a:t>Out of these manufacturers 29 have obtained BIS approval</a:t>
            </a:r>
          </a:p>
          <a:p>
            <a:pPr marL="285750" indent="-285750" algn="just">
              <a:buFont typeface="Wingdings" panose="05000000000000000000" pitchFamily="2" charset="2"/>
              <a:buChar char="Ø"/>
            </a:pPr>
            <a:endParaRPr lang="en-IN" dirty="0"/>
          </a:p>
          <a:p>
            <a:pPr marL="285750" indent="-285750" algn="just">
              <a:buFont typeface="Wingdings" panose="05000000000000000000" pitchFamily="2" charset="2"/>
              <a:buChar char="Ø"/>
            </a:pPr>
            <a:r>
              <a:rPr lang="en-IN" dirty="0"/>
              <a:t>However hardly 3-4 are manufacturing PNG stoves currently due to the abysmally low demand.</a:t>
            </a:r>
          </a:p>
          <a:p>
            <a:pPr algn="just"/>
            <a:endParaRPr lang="en-IN" dirty="0"/>
          </a:p>
          <a:p>
            <a:pPr marL="285750" indent="-285750" algn="just">
              <a:buFont typeface="Wingdings" panose="05000000000000000000" pitchFamily="2" charset="2"/>
              <a:buChar char="Ø"/>
            </a:pPr>
            <a:r>
              <a:rPr lang="en-IN" dirty="0"/>
              <a:t>Many of the manufacturers have cancelled their licenses</a:t>
            </a:r>
          </a:p>
          <a:p>
            <a:endParaRPr lang="en-IN" dirty="0"/>
          </a:p>
        </p:txBody>
      </p:sp>
    </p:spTree>
    <p:extLst>
      <p:ext uri="{BB962C8B-B14F-4D97-AF65-F5344CB8AC3E}">
        <p14:creationId xmlns:p14="http://schemas.microsoft.com/office/powerpoint/2010/main" val="359660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BC450-787E-4800-9869-B9BC177B8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645" y="710175"/>
            <a:ext cx="2383845" cy="1780050"/>
          </a:xfrm>
          <a:prstGeom prst="rect">
            <a:avLst/>
          </a:prstGeom>
        </p:spPr>
      </p:pic>
      <p:sp>
        <p:nvSpPr>
          <p:cNvPr id="2" name="Title 1">
            <a:extLst>
              <a:ext uri="{FF2B5EF4-FFF2-40B4-BE49-F238E27FC236}">
                <a16:creationId xmlns:a16="http://schemas.microsoft.com/office/drawing/2014/main" id="{23C7B848-F33B-4B5C-A18D-4E277DB17B0E}"/>
              </a:ext>
            </a:extLst>
          </p:cNvPr>
          <p:cNvSpPr>
            <a:spLocks noGrp="1"/>
          </p:cNvSpPr>
          <p:nvPr>
            <p:ph type="ctrTitle"/>
          </p:nvPr>
        </p:nvSpPr>
        <p:spPr>
          <a:xfrm>
            <a:off x="292359" y="301270"/>
            <a:ext cx="11613502" cy="2954693"/>
          </a:xfrm>
        </p:spPr>
        <p:txBody>
          <a:bodyPr/>
          <a:lstStyle/>
          <a:p>
            <a:r>
              <a:rPr lang="en-US" sz="2800" b="1" u="sng" dirty="0">
                <a:ln w="0"/>
                <a:effectLst>
                  <a:outerShdw blurRad="38100" dist="19050" dir="2700000" algn="tl" rotWithShape="0">
                    <a:schemeClr val="dk1">
                      <a:alpha val="40000"/>
                    </a:schemeClr>
                  </a:outerShdw>
                </a:effectLst>
                <a:latin typeface="+mn-lt"/>
              </a:rPr>
              <a:t>LPG STOVE</a:t>
            </a:r>
            <a:endParaRPr lang="en-IN" sz="2800" b="1" u="sng" dirty="0">
              <a:ln w="0"/>
              <a:effectLst>
                <a:outerShdw blurRad="38100" dist="19050" dir="2700000" algn="tl" rotWithShape="0">
                  <a:schemeClr val="dk1">
                    <a:alpha val="40000"/>
                  </a:schemeClr>
                </a:outerShdw>
              </a:effectLst>
              <a:latin typeface="+mn-lt"/>
            </a:endParaRPr>
          </a:p>
        </p:txBody>
      </p:sp>
      <p:sp>
        <p:nvSpPr>
          <p:cNvPr id="3" name="Subtitle 2">
            <a:extLst>
              <a:ext uri="{FF2B5EF4-FFF2-40B4-BE49-F238E27FC236}">
                <a16:creationId xmlns:a16="http://schemas.microsoft.com/office/drawing/2014/main" id="{B1B31DCC-F27F-42C0-9C51-FCBC9F19467E}"/>
              </a:ext>
            </a:extLst>
          </p:cNvPr>
          <p:cNvSpPr>
            <a:spLocks noGrp="1"/>
          </p:cNvSpPr>
          <p:nvPr>
            <p:ph type="subTitle" idx="1"/>
          </p:nvPr>
        </p:nvSpPr>
        <p:spPr>
          <a:xfrm>
            <a:off x="292359" y="3602037"/>
            <a:ext cx="11734800" cy="3125333"/>
          </a:xfrm>
        </p:spPr>
        <p:txBody>
          <a:bodyPr>
            <a:normAutofit lnSpcReduction="10000"/>
          </a:bodyPr>
          <a:lstStyle/>
          <a:p>
            <a:pPr marL="457200" indent="-457200" algn="l">
              <a:buAutoNum type="arabicPeriod"/>
            </a:pPr>
            <a:r>
              <a:rPr lang="en-US" sz="2400" dirty="0"/>
              <a:t>LPG Pressure 30 M-bar </a:t>
            </a:r>
          </a:p>
          <a:p>
            <a:pPr marL="457200" indent="-457200" algn="l">
              <a:buFont typeface="Arial" panose="020B0604020202020204" pitchFamily="34" charset="0"/>
              <a:buAutoNum type="arabicPeriod"/>
            </a:pPr>
            <a:r>
              <a:rPr lang="en-US" sz="2400" dirty="0"/>
              <a:t>Jet size Small burner 50 L/h to 65 L/h</a:t>
            </a:r>
            <a:endParaRPr lang="en-IN" sz="2400" dirty="0"/>
          </a:p>
          <a:p>
            <a:pPr marL="457200" indent="-457200" algn="l">
              <a:buAutoNum type="arabicPeriod"/>
            </a:pPr>
            <a:r>
              <a:rPr lang="en-US" sz="2400" dirty="0"/>
              <a:t>Drill size small 0.68mm,0.70mm,0.72,mm0.74</a:t>
            </a:r>
            <a:endParaRPr lang="en-US" dirty="0"/>
          </a:p>
          <a:p>
            <a:pPr marL="457200" indent="-457200" algn="l">
              <a:buAutoNum type="arabicPeriod"/>
            </a:pPr>
            <a:r>
              <a:rPr lang="en-US" sz="2400" dirty="0"/>
              <a:t>Jet size big burner 70 L/h to 80 l/h  </a:t>
            </a:r>
          </a:p>
          <a:p>
            <a:pPr marL="457200" indent="-457200" algn="l">
              <a:buAutoNum type="arabicPeriod"/>
            </a:pPr>
            <a:r>
              <a:rPr lang="en-US" dirty="0"/>
              <a:t>Gas consumption  (- +8)</a:t>
            </a:r>
            <a:endParaRPr lang="en-US" sz="2400" dirty="0"/>
          </a:p>
          <a:p>
            <a:pPr marL="457200" indent="-457200" algn="l">
              <a:buAutoNum type="arabicPeriod"/>
            </a:pPr>
            <a:r>
              <a:rPr lang="en-US" sz="2400" dirty="0"/>
              <a:t> Drill size  Big 0.78mm,0.8mm,0.82mm</a:t>
            </a:r>
          </a:p>
          <a:p>
            <a:pPr marL="457200" indent="-457200" algn="l">
              <a:buAutoNum type="arabicPeriod"/>
            </a:pPr>
            <a:r>
              <a:rPr lang="en-US" dirty="0"/>
              <a:t>Burner hole 1.8mm</a:t>
            </a:r>
            <a:endParaRPr lang="en-IN" dirty="0"/>
          </a:p>
        </p:txBody>
      </p:sp>
      <p:pic>
        <p:nvPicPr>
          <p:cNvPr id="4" name="Picture 3">
            <a:extLst>
              <a:ext uri="{FF2B5EF4-FFF2-40B4-BE49-F238E27FC236}">
                <a16:creationId xmlns:a16="http://schemas.microsoft.com/office/drawing/2014/main" id="{EF17DAE4-A517-41DC-B363-7EA47D444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39" y="745024"/>
            <a:ext cx="4021666" cy="2446866"/>
          </a:xfrm>
          <a:prstGeom prst="rect">
            <a:avLst/>
          </a:prstGeom>
        </p:spPr>
      </p:pic>
      <p:sp>
        <p:nvSpPr>
          <p:cNvPr id="6" name="AutoShape 2" descr="6PCS M6*0.75 Thread LPG Gas Jet Water Heater Nozzle Jet 6 Burner Hob Calor  Propane Injectors Conversion Kit 87 65 65 50 50 Size | Lazada PH">
            <a:extLst>
              <a:ext uri="{FF2B5EF4-FFF2-40B4-BE49-F238E27FC236}">
                <a16:creationId xmlns:a16="http://schemas.microsoft.com/office/drawing/2014/main" id="{3D23FDA0-E6E4-42EC-8F74-CEDFD6454C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F7407403-6927-460B-A4FF-B96C0077B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058" y="3255963"/>
            <a:ext cx="2278223" cy="2278223"/>
          </a:xfrm>
          <a:prstGeom prst="rect">
            <a:avLst/>
          </a:prstGeom>
        </p:spPr>
      </p:pic>
      <p:sp>
        <p:nvSpPr>
          <p:cNvPr id="10" name="Teardrop 9">
            <a:extLst>
              <a:ext uri="{FF2B5EF4-FFF2-40B4-BE49-F238E27FC236}">
                <a16:creationId xmlns:a16="http://schemas.microsoft.com/office/drawing/2014/main" id="{DA0F81E9-3EC2-48DF-8C10-E6E02CCDA913}"/>
              </a:ext>
            </a:extLst>
          </p:cNvPr>
          <p:cNvSpPr/>
          <p:nvPr/>
        </p:nvSpPr>
        <p:spPr>
          <a:xfrm>
            <a:off x="7179906" y="5390910"/>
            <a:ext cx="2080727" cy="1278294"/>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Injector Jet in  various sizes</a:t>
            </a:r>
            <a:endParaRPr lang="en-IN" dirty="0"/>
          </a:p>
        </p:txBody>
      </p:sp>
      <p:sp>
        <p:nvSpPr>
          <p:cNvPr id="7" name="Title 1">
            <a:extLst>
              <a:ext uri="{FF2B5EF4-FFF2-40B4-BE49-F238E27FC236}">
                <a16:creationId xmlns:a16="http://schemas.microsoft.com/office/drawing/2014/main" id="{DA5F7035-2ADA-EDE8-EE74-600681B8C7AF}"/>
              </a:ext>
            </a:extLst>
          </p:cNvPr>
          <p:cNvSpPr txBox="1">
            <a:spLocks/>
          </p:cNvSpPr>
          <p:nvPr/>
        </p:nvSpPr>
        <p:spPr>
          <a:xfrm>
            <a:off x="2470827" y="167111"/>
            <a:ext cx="9030892" cy="443754"/>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u="sng" dirty="0">
                <a:ln w="0"/>
                <a:effectLst>
                  <a:outerShdw blurRad="38100" dist="19050" dir="2700000" algn="tl" rotWithShape="0">
                    <a:schemeClr val="dk1">
                      <a:alpha val="40000"/>
                    </a:schemeClr>
                  </a:outerShdw>
                </a:effectLst>
                <a:latin typeface="+mn-lt"/>
              </a:rPr>
              <a:t>STATUS OF PNG STOVES IN MARKET TODAY</a:t>
            </a:r>
            <a:endParaRPr lang="en-IN" sz="2800" b="1" u="sng" dirty="0">
              <a:latin typeface="+mn-lt"/>
            </a:endParaRPr>
          </a:p>
        </p:txBody>
      </p:sp>
    </p:spTree>
    <p:extLst>
      <p:ext uri="{BB962C8B-B14F-4D97-AF65-F5344CB8AC3E}">
        <p14:creationId xmlns:p14="http://schemas.microsoft.com/office/powerpoint/2010/main" val="62674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DFAB-7893-4AEE-8A0D-5CADCC2B3184}"/>
              </a:ext>
            </a:extLst>
          </p:cNvPr>
          <p:cNvSpPr>
            <a:spLocks noGrp="1"/>
          </p:cNvSpPr>
          <p:nvPr>
            <p:ph type="title"/>
          </p:nvPr>
        </p:nvSpPr>
        <p:spPr>
          <a:xfrm>
            <a:off x="279918" y="130630"/>
            <a:ext cx="11551298" cy="6596740"/>
          </a:xfrm>
        </p:spPr>
        <p:txBody>
          <a:bodyPr/>
          <a:lstStyle/>
          <a:p>
            <a:pPr marL="1143000" indent="-1143000">
              <a:buFont typeface="+mj-lt"/>
              <a:buAutoNum type="arabicPeriod"/>
            </a:pPr>
            <a:r>
              <a:rPr kumimoji="0" lang="en-US" sz="6000" b="0" i="0" strike="noStrike" kern="1200" cap="none" spc="0" normalizeH="0" baseline="0" noProof="0" dirty="0">
                <a:ln>
                  <a:noFill/>
                </a:ln>
                <a:solidFill>
                  <a:srgbClr val="4472C4">
                    <a:lumMod val="75000"/>
                  </a:srgbClr>
                </a:solidFill>
                <a:effectLst/>
                <a:uLnTx/>
                <a:uFillTx/>
                <a:latin typeface="Cambria Math" panose="02040503050406030204" pitchFamily="18" charset="0"/>
                <a:ea typeface="Cambria Math" panose="02040503050406030204" pitchFamily="18" charset="0"/>
                <a:cs typeface="+mj-cs"/>
              </a:rPr>
              <a:t>							</a:t>
            </a:r>
            <a:r>
              <a:rPr lang="en-US" dirty="0"/>
              <a:t>				</a:t>
            </a:r>
            <a:br>
              <a:rPr lang="en-US" dirty="0"/>
            </a:br>
            <a:r>
              <a:rPr lang="en-US" sz="1800" dirty="0">
                <a:latin typeface="+mn-lt"/>
                <a:ea typeface="+mn-ea"/>
                <a:cs typeface="+mn-cs"/>
              </a:rPr>
              <a:t>1.PNG Pressure 21 M-bar </a:t>
            </a:r>
            <a:br>
              <a:rPr lang="en-US" sz="1800" dirty="0">
                <a:latin typeface="+mn-lt"/>
                <a:ea typeface="+mn-ea"/>
                <a:cs typeface="+mn-cs"/>
              </a:rPr>
            </a:br>
            <a:r>
              <a:rPr lang="en-US" sz="1800" dirty="0">
                <a:latin typeface="+mn-lt"/>
                <a:ea typeface="+mn-ea"/>
                <a:cs typeface="+mn-cs"/>
              </a:rPr>
              <a:t>2. Jet size Small burner 171L/h to 185 L/h</a:t>
            </a:r>
            <a:br>
              <a:rPr lang="en-US" sz="1800" dirty="0">
                <a:latin typeface="+mn-lt"/>
                <a:ea typeface="+mn-ea"/>
                <a:cs typeface="+mn-cs"/>
              </a:rPr>
            </a:br>
            <a:r>
              <a:rPr lang="en-US" sz="1800" dirty="0">
                <a:latin typeface="+mn-lt"/>
                <a:ea typeface="+mn-ea"/>
                <a:cs typeface="+mn-cs"/>
              </a:rPr>
              <a:t>3. Drill size small 1mm</a:t>
            </a:r>
            <a:br>
              <a:rPr lang="en-US" sz="1800" dirty="0">
                <a:latin typeface="+mn-lt"/>
                <a:ea typeface="+mn-ea"/>
                <a:cs typeface="+mn-cs"/>
              </a:rPr>
            </a:br>
            <a:r>
              <a:rPr lang="en-US" sz="1800" dirty="0">
                <a:latin typeface="+mn-lt"/>
                <a:ea typeface="+mn-ea"/>
                <a:cs typeface="+mn-cs"/>
              </a:rPr>
              <a:t>4. Jet size big burner  191 L/h to 200 l/h</a:t>
            </a:r>
            <a:br>
              <a:rPr lang="en-US" sz="1800" dirty="0">
                <a:latin typeface="+mn-lt"/>
                <a:ea typeface="+mn-ea"/>
                <a:cs typeface="+mn-cs"/>
              </a:rPr>
            </a:br>
            <a:r>
              <a:rPr lang="en-US" sz="1800" dirty="0">
                <a:latin typeface="+mn-lt"/>
                <a:ea typeface="+mn-ea"/>
                <a:cs typeface="+mn-cs"/>
              </a:rPr>
              <a:t>5. Drill size  Big 1.5mm</a:t>
            </a:r>
            <a:br>
              <a:rPr lang="en-US" sz="1800" dirty="0">
                <a:latin typeface="+mn-lt"/>
                <a:ea typeface="+mn-ea"/>
                <a:cs typeface="+mn-cs"/>
              </a:rPr>
            </a:br>
            <a:r>
              <a:rPr lang="en-US" sz="1800" dirty="0">
                <a:latin typeface="+mn-lt"/>
                <a:ea typeface="+mn-ea"/>
                <a:cs typeface="+mn-cs"/>
              </a:rPr>
              <a:t>6. Burner hole 2.2mm</a:t>
            </a:r>
            <a:br>
              <a:rPr lang="en-US" dirty="0"/>
            </a:br>
            <a:r>
              <a:rPr lang="en-US" dirty="0"/>
              <a:t>		</a:t>
            </a:r>
            <a:endParaRPr lang="en-IN" sz="6000" u="sng" dirty="0">
              <a:solidFill>
                <a:schemeClr val="accent1">
                  <a:lumMod val="75000"/>
                </a:schemeClr>
              </a:solidFill>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id="{90A5CA41-D7A7-4840-8114-4E08AF722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7" y="326573"/>
            <a:ext cx="3170707" cy="2425957"/>
          </a:xfrm>
          <a:prstGeom prst="rect">
            <a:avLst/>
          </a:prstGeom>
        </p:spPr>
      </p:pic>
      <p:sp>
        <p:nvSpPr>
          <p:cNvPr id="3" name="Title 1">
            <a:extLst>
              <a:ext uri="{FF2B5EF4-FFF2-40B4-BE49-F238E27FC236}">
                <a16:creationId xmlns:a16="http://schemas.microsoft.com/office/drawing/2014/main" id="{C3DFE261-8EC8-5C4B-B58C-67C595E4130D}"/>
              </a:ext>
            </a:extLst>
          </p:cNvPr>
          <p:cNvSpPr txBox="1">
            <a:spLocks/>
          </p:cNvSpPr>
          <p:nvPr/>
        </p:nvSpPr>
        <p:spPr>
          <a:xfrm>
            <a:off x="2470827" y="167111"/>
            <a:ext cx="9030892" cy="443754"/>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u="sng">
                <a:ln w="0"/>
                <a:effectLst>
                  <a:outerShdw blurRad="38100" dist="19050" dir="2700000" algn="tl" rotWithShape="0">
                    <a:schemeClr val="dk1">
                      <a:alpha val="40000"/>
                    </a:schemeClr>
                  </a:outerShdw>
                </a:effectLst>
                <a:latin typeface="+mn-lt"/>
              </a:rPr>
              <a:t>STATUS OF PNG STOVES IN MARKET TODAY</a:t>
            </a:r>
            <a:endParaRPr lang="en-IN" sz="2800" b="1" u="sng" dirty="0">
              <a:latin typeface="+mn-lt"/>
            </a:endParaRPr>
          </a:p>
        </p:txBody>
      </p:sp>
      <p:sp>
        <p:nvSpPr>
          <p:cNvPr id="6" name="TextBox 5">
            <a:extLst>
              <a:ext uri="{FF2B5EF4-FFF2-40B4-BE49-F238E27FC236}">
                <a16:creationId xmlns:a16="http://schemas.microsoft.com/office/drawing/2014/main" id="{E1CE2CAE-B27E-1B81-D5BB-4EBF5311B0A1}"/>
              </a:ext>
            </a:extLst>
          </p:cNvPr>
          <p:cNvSpPr txBox="1"/>
          <p:nvPr/>
        </p:nvSpPr>
        <p:spPr>
          <a:xfrm>
            <a:off x="279917" y="4486275"/>
            <a:ext cx="11092933" cy="1754326"/>
          </a:xfrm>
          <a:prstGeom prst="rect">
            <a:avLst/>
          </a:prstGeom>
          <a:noFill/>
        </p:spPr>
        <p:txBody>
          <a:bodyPr wrap="square" rtlCol="0">
            <a:spAutoFit/>
          </a:bodyPr>
          <a:lstStyle/>
          <a:p>
            <a:r>
              <a:rPr lang="en-IN" dirty="0"/>
              <a:t>What are the PNG Customers doing ??</a:t>
            </a:r>
          </a:p>
          <a:p>
            <a:endParaRPr lang="en-IN" dirty="0"/>
          </a:p>
          <a:p>
            <a:pPr marL="285750" indent="-285750">
              <a:buFontTx/>
              <a:buChar char="-"/>
            </a:pPr>
            <a:r>
              <a:rPr lang="en-IN" dirty="0"/>
              <a:t>Changing the injector Jet of LPG Stove</a:t>
            </a:r>
          </a:p>
          <a:p>
            <a:r>
              <a:rPr lang="en-IN" dirty="0"/>
              <a:t> Normally LPG Stoves have jet sizes of 70-80 &amp; 50-61. This is changed to 210 &amp; 185 </a:t>
            </a:r>
            <a:r>
              <a:rPr lang="en-IN" dirty="0" err="1"/>
              <a:t>ltrs</a:t>
            </a:r>
            <a:r>
              <a:rPr lang="en-IN" dirty="0"/>
              <a:t> by using   a thick needle / drill.</a:t>
            </a:r>
          </a:p>
          <a:p>
            <a:pPr marL="285750" indent="-285750">
              <a:buFontTx/>
              <a:buChar char="-"/>
            </a:pPr>
            <a:r>
              <a:rPr lang="en-IN" dirty="0"/>
              <a:t>For Sim condition Gas cock size has to be drilled to 0.6 mm</a:t>
            </a:r>
          </a:p>
          <a:p>
            <a:pPr marL="285750" indent="-285750">
              <a:buFontTx/>
              <a:buChar char="-"/>
            </a:pPr>
            <a:r>
              <a:rPr lang="en-IN" dirty="0"/>
              <a:t>Increasing the burner hole from 1.8 mm to 2.2 mm by drilling</a:t>
            </a:r>
          </a:p>
        </p:txBody>
      </p:sp>
      <p:sp>
        <p:nvSpPr>
          <p:cNvPr id="8" name="TextBox 7">
            <a:extLst>
              <a:ext uri="{FF2B5EF4-FFF2-40B4-BE49-F238E27FC236}">
                <a16:creationId xmlns:a16="http://schemas.microsoft.com/office/drawing/2014/main" id="{DB59F5C2-88C3-E27B-B9C3-178B11508C0C}"/>
              </a:ext>
            </a:extLst>
          </p:cNvPr>
          <p:cNvSpPr txBox="1"/>
          <p:nvPr/>
        </p:nvSpPr>
        <p:spPr>
          <a:xfrm>
            <a:off x="4851868" y="2002393"/>
            <a:ext cx="1949029" cy="369332"/>
          </a:xfrm>
          <a:prstGeom prst="rect">
            <a:avLst/>
          </a:prstGeom>
          <a:noFill/>
        </p:spPr>
        <p:txBody>
          <a:bodyPr wrap="square">
            <a:spAutoFit/>
          </a:bodyPr>
          <a:lstStyle/>
          <a:p>
            <a:r>
              <a:rPr lang="en-US" sz="1800" b="1" u="sng" dirty="0">
                <a:ln w="0"/>
                <a:effectLst>
                  <a:outerShdw blurRad="38100" dist="19050" dir="2700000" algn="tl" rotWithShape="0">
                    <a:schemeClr val="dk1">
                      <a:alpha val="40000"/>
                    </a:schemeClr>
                  </a:outerShdw>
                </a:effectLst>
                <a:latin typeface="+mn-lt"/>
              </a:rPr>
              <a:t>PNG STOVE</a:t>
            </a:r>
            <a:endParaRPr lang="en-IN" dirty="0"/>
          </a:p>
        </p:txBody>
      </p:sp>
      <p:pic>
        <p:nvPicPr>
          <p:cNvPr id="11" name="Content Placeholder 10">
            <a:extLst>
              <a:ext uri="{FF2B5EF4-FFF2-40B4-BE49-F238E27FC236}">
                <a16:creationId xmlns:a16="http://schemas.microsoft.com/office/drawing/2014/main" id="{FBFCCBED-3800-A538-13D6-6DFEF4910CDE}"/>
              </a:ext>
            </a:extLst>
          </p:cNvPr>
          <p:cNvPicPr>
            <a:picLocks noGrp="1" noChangeAspect="1"/>
          </p:cNvPicPr>
          <p:nvPr>
            <p:ph idx="1"/>
          </p:nvPr>
        </p:nvPicPr>
        <p:blipFill>
          <a:blip r:embed="rId3"/>
          <a:stretch>
            <a:fillRect/>
          </a:stretch>
        </p:blipFill>
        <p:spPr>
          <a:xfrm>
            <a:off x="6986273" y="876909"/>
            <a:ext cx="4084674" cy="4267570"/>
          </a:xfrm>
        </p:spPr>
      </p:pic>
    </p:spTree>
    <p:extLst>
      <p:ext uri="{BB962C8B-B14F-4D97-AF65-F5344CB8AC3E}">
        <p14:creationId xmlns:p14="http://schemas.microsoft.com/office/powerpoint/2010/main" val="8696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STATUS OF PNG STOVES IN MARKET TODAY</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endParaRPr lang="en-US" sz="1800" b="1" kern="1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13</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
        <p:nvSpPr>
          <p:cNvPr id="4" name="TextBox 3">
            <a:extLst>
              <a:ext uri="{FF2B5EF4-FFF2-40B4-BE49-F238E27FC236}">
                <a16:creationId xmlns:a16="http://schemas.microsoft.com/office/drawing/2014/main" id="{C55C51F1-DBAE-C95E-2C09-47C9FC23F4EA}"/>
              </a:ext>
            </a:extLst>
          </p:cNvPr>
          <p:cNvSpPr txBox="1"/>
          <p:nvPr/>
        </p:nvSpPr>
        <p:spPr>
          <a:xfrm>
            <a:off x="952500" y="1114426"/>
            <a:ext cx="6804134" cy="5262979"/>
          </a:xfrm>
          <a:prstGeom prst="rect">
            <a:avLst/>
          </a:prstGeom>
          <a:noFill/>
        </p:spPr>
        <p:txBody>
          <a:bodyPr wrap="square" rtlCol="0">
            <a:spAutoFit/>
          </a:bodyPr>
          <a:lstStyle/>
          <a:p>
            <a:r>
              <a:rPr lang="en-IN" sz="2400" dirty="0"/>
              <a:t>Implications </a:t>
            </a:r>
          </a:p>
          <a:p>
            <a:endParaRPr lang="en-IN" sz="2400" dirty="0"/>
          </a:p>
          <a:p>
            <a:pPr marL="285750" indent="-285750">
              <a:buFontTx/>
              <a:buChar char="-"/>
            </a:pPr>
            <a:r>
              <a:rPr lang="en-IN" sz="2400" dirty="0"/>
              <a:t>Drilling of Components jeopardize the structural integrity.</a:t>
            </a:r>
          </a:p>
          <a:p>
            <a:pPr marL="285750" indent="-285750">
              <a:buFontTx/>
              <a:buChar char="-"/>
            </a:pPr>
            <a:r>
              <a:rPr lang="en-IN" sz="2400" dirty="0"/>
              <a:t>May result in serious safety hazards due to immediate leakage or delayed effects.</a:t>
            </a:r>
          </a:p>
          <a:p>
            <a:pPr marL="285750" indent="-285750">
              <a:buFontTx/>
              <a:buChar char="-"/>
            </a:pPr>
            <a:r>
              <a:rPr lang="en-IN" sz="2400" dirty="0"/>
              <a:t>Thermal efficiency of the stove decreases due to imbalance of the design</a:t>
            </a:r>
          </a:p>
          <a:p>
            <a:pPr marL="285750" indent="-285750">
              <a:buFontTx/>
              <a:buChar char="-"/>
            </a:pPr>
            <a:r>
              <a:rPr lang="en-IN" sz="2400" dirty="0"/>
              <a:t>Gas Consumption is not uniform and becomes haphazard</a:t>
            </a:r>
          </a:p>
          <a:p>
            <a:pPr marL="285750" indent="-285750">
              <a:buFontTx/>
              <a:buChar char="-"/>
            </a:pPr>
            <a:r>
              <a:rPr lang="en-IN" sz="2400" b="1" dirty="0"/>
              <a:t>BIS approval becomes invalid and the customer is under the wrong impression that this is a Govt approved procedure</a:t>
            </a:r>
          </a:p>
          <a:p>
            <a:pPr marL="285750" indent="-285750">
              <a:buFontTx/>
              <a:buChar char="-"/>
            </a:pPr>
            <a:endParaRPr lang="en-IN" sz="2400" dirty="0"/>
          </a:p>
        </p:txBody>
      </p:sp>
      <p:pic>
        <p:nvPicPr>
          <p:cNvPr id="6" name="Picture 6">
            <a:extLst>
              <a:ext uri="{FF2B5EF4-FFF2-40B4-BE49-F238E27FC236}">
                <a16:creationId xmlns:a16="http://schemas.microsoft.com/office/drawing/2014/main" id="{9AD5BC68-0FFE-E692-DE1B-ADE0B3417D4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510477" y="2485179"/>
            <a:ext cx="1876645" cy="188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0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PNG STOVES – LERC INITIATIVES</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endParaRPr lang="en-US" sz="1800" b="1" kern="1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14</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
        <p:nvSpPr>
          <p:cNvPr id="9" name="Title 2">
            <a:extLst>
              <a:ext uri="{FF2B5EF4-FFF2-40B4-BE49-F238E27FC236}">
                <a16:creationId xmlns:a16="http://schemas.microsoft.com/office/drawing/2014/main" id="{A637C5EC-898C-D5C6-A38C-09E3093B0542}"/>
              </a:ext>
            </a:extLst>
          </p:cNvPr>
          <p:cNvSpPr txBox="1">
            <a:spLocks/>
          </p:cNvSpPr>
          <p:nvPr/>
        </p:nvSpPr>
        <p:spPr>
          <a:xfrm>
            <a:off x="838200" y="1152525"/>
            <a:ext cx="10379710" cy="5381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1800" dirty="0">
                <a:latin typeface="+mn-lt"/>
                <a:ea typeface="+mn-ea"/>
                <a:cs typeface="+mn-cs"/>
              </a:rPr>
              <a:t>CURRENTLY BIS STANDARD HAS A TARGET OF 55% EFFICENCY. TO INCREASE THERMAL EFFICIENCY OF PNG STOVE LERC PROPOSES TO</a:t>
            </a:r>
          </a:p>
        </p:txBody>
      </p:sp>
      <p:sp>
        <p:nvSpPr>
          <p:cNvPr id="10" name="Content Placeholder 3">
            <a:extLst>
              <a:ext uri="{FF2B5EF4-FFF2-40B4-BE49-F238E27FC236}">
                <a16:creationId xmlns:a16="http://schemas.microsoft.com/office/drawing/2014/main" id="{B2A7A215-A4E6-D98D-1640-D22373E91F49}"/>
              </a:ext>
            </a:extLst>
          </p:cNvPr>
          <p:cNvSpPr>
            <a:spLocks noGrp="1"/>
          </p:cNvSpPr>
          <p:nvPr>
            <p:ph idx="1"/>
          </p:nvPr>
        </p:nvSpPr>
        <p:spPr>
          <a:xfrm>
            <a:off x="838200" y="1825625"/>
            <a:ext cx="10515600" cy="4351338"/>
          </a:xfrm>
        </p:spPr>
        <p:txBody>
          <a:bodyPr/>
          <a:lstStyle/>
          <a:p>
            <a:r>
              <a:rPr lang="en-IN" sz="1800" dirty="0"/>
              <a:t>Burner Diameter and Port Arrangement – Design burners to maximise heat transfer efficiency and minimise heat loss.</a:t>
            </a:r>
          </a:p>
          <a:p>
            <a:r>
              <a:rPr lang="en-IN" sz="1800" dirty="0"/>
              <a:t>Burner Material – use material with high thermal conductivity and durability like brass or ss.</a:t>
            </a:r>
          </a:p>
          <a:p>
            <a:r>
              <a:rPr lang="en-IN" sz="1800" dirty="0"/>
              <a:t>Gas Flow Control – Precise control valves that allows adjustment of gas flow rates for getting required flame size and heat output.</a:t>
            </a:r>
          </a:p>
          <a:p>
            <a:r>
              <a:rPr lang="en-IN" sz="1800" dirty="0"/>
              <a:t>Air Fuel Ratio – To ensure correct air fuel ratio for combustion. Proper mixing of air and gas prevents incomplete combustion and reduce emissions.</a:t>
            </a:r>
          </a:p>
        </p:txBody>
      </p:sp>
      <p:pic>
        <p:nvPicPr>
          <p:cNvPr id="11" name="Picture 10">
            <a:extLst>
              <a:ext uri="{FF2B5EF4-FFF2-40B4-BE49-F238E27FC236}">
                <a16:creationId xmlns:a16="http://schemas.microsoft.com/office/drawing/2014/main" id="{D8ADEB74-3533-5C73-40D1-248A3360AB66}"/>
              </a:ext>
            </a:extLst>
          </p:cNvPr>
          <p:cNvPicPr>
            <a:picLocks noChangeAspect="1"/>
          </p:cNvPicPr>
          <p:nvPr/>
        </p:nvPicPr>
        <p:blipFill>
          <a:blip r:embed="rId4" cstate="print">
            <a:extLst>
              <a:ext uri="{28A0092B-C50C-407E-A947-70E740481C1C}">
                <a14:useLocalDpi xmlns:a14="http://schemas.microsoft.com/office/drawing/2010/main" val="0"/>
              </a:ext>
            </a:extLst>
          </a:blip>
          <a:srcRect r="3894" b="3447"/>
          <a:stretch>
            <a:fillRect/>
          </a:stretch>
        </p:blipFill>
        <p:spPr bwMode="auto">
          <a:xfrm>
            <a:off x="6479540" y="3721100"/>
            <a:ext cx="4738370" cy="2590800"/>
          </a:xfrm>
          <a:prstGeom prst="rect">
            <a:avLst/>
          </a:prstGeom>
          <a:noFill/>
          <a:ln>
            <a:noFill/>
          </a:ln>
        </p:spPr>
      </p:pic>
      <p:sp>
        <p:nvSpPr>
          <p:cNvPr id="13" name="TextBox 12">
            <a:extLst>
              <a:ext uri="{FF2B5EF4-FFF2-40B4-BE49-F238E27FC236}">
                <a16:creationId xmlns:a16="http://schemas.microsoft.com/office/drawing/2014/main" id="{673A0AAF-D889-BE0B-6C0F-C72A83ED4924}"/>
              </a:ext>
            </a:extLst>
          </p:cNvPr>
          <p:cNvSpPr txBox="1"/>
          <p:nvPr/>
        </p:nvSpPr>
        <p:spPr>
          <a:xfrm>
            <a:off x="6479540" y="6339942"/>
            <a:ext cx="6096000" cy="276999"/>
          </a:xfrm>
          <a:prstGeom prst="rect">
            <a:avLst/>
          </a:prstGeom>
          <a:noFill/>
        </p:spPr>
        <p:txBody>
          <a:bodyPr wrap="square">
            <a:spAutoFit/>
          </a:bodyPr>
          <a:lstStyle/>
          <a:p>
            <a:r>
              <a:rPr lang="en-IN" sz="1200" b="1" i="1" dirty="0">
                <a:effectLst/>
                <a:latin typeface="Calibri" panose="020F0502020204030204" pitchFamily="34" charset="0"/>
                <a:ea typeface="Calibri" panose="020F0502020204030204" pitchFamily="34" charset="0"/>
                <a:cs typeface="Mangal" panose="02040503050203030202" pitchFamily="18" charset="0"/>
              </a:rPr>
              <a:t>Velocity (m/s) distribution at mid-plane of the computational domain</a:t>
            </a:r>
            <a:endParaRPr lang="en-IN" sz="1200" dirty="0"/>
          </a:p>
        </p:txBody>
      </p:sp>
      <p:pic>
        <p:nvPicPr>
          <p:cNvPr id="14" name="Picture 13">
            <a:extLst>
              <a:ext uri="{FF2B5EF4-FFF2-40B4-BE49-F238E27FC236}">
                <a16:creationId xmlns:a16="http://schemas.microsoft.com/office/drawing/2014/main" id="{BC2B4603-3D63-8BF5-3D15-CABBC3E067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6206" y="3937794"/>
            <a:ext cx="3860165" cy="2238375"/>
          </a:xfrm>
          <a:prstGeom prst="rect">
            <a:avLst/>
          </a:prstGeom>
          <a:noFill/>
          <a:ln>
            <a:noFill/>
          </a:ln>
        </p:spPr>
      </p:pic>
      <p:sp>
        <p:nvSpPr>
          <p:cNvPr id="16" name="TextBox 15">
            <a:extLst>
              <a:ext uri="{FF2B5EF4-FFF2-40B4-BE49-F238E27FC236}">
                <a16:creationId xmlns:a16="http://schemas.microsoft.com/office/drawing/2014/main" id="{942E56CB-B6B0-1A1F-B7B7-AC78F6A8B52C}"/>
              </a:ext>
            </a:extLst>
          </p:cNvPr>
          <p:cNvSpPr txBox="1"/>
          <p:nvPr/>
        </p:nvSpPr>
        <p:spPr>
          <a:xfrm>
            <a:off x="838200" y="6155275"/>
            <a:ext cx="6286500" cy="276999"/>
          </a:xfrm>
          <a:prstGeom prst="rect">
            <a:avLst/>
          </a:prstGeom>
          <a:noFill/>
        </p:spPr>
        <p:txBody>
          <a:bodyPr wrap="square">
            <a:spAutoFit/>
          </a:bodyPr>
          <a:lstStyle/>
          <a:p>
            <a:r>
              <a:rPr lang="en-IN" sz="1200" b="1" i="1" dirty="0">
                <a:effectLst/>
                <a:latin typeface="Calibri" panose="020F0502020204030204" pitchFamily="34" charset="0"/>
                <a:ea typeface="Calibri" panose="020F0502020204030204" pitchFamily="34" charset="0"/>
              </a:rPr>
              <a:t>Temperature (K) distribution at mid-plane of the computational domain</a:t>
            </a:r>
            <a:endParaRPr lang="en-IN" sz="1200" dirty="0"/>
          </a:p>
        </p:txBody>
      </p:sp>
    </p:spTree>
    <p:extLst>
      <p:ext uri="{BB962C8B-B14F-4D97-AF65-F5344CB8AC3E}">
        <p14:creationId xmlns:p14="http://schemas.microsoft.com/office/powerpoint/2010/main" val="294865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SURAKSHA HOSE AND LERC</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has many patents in </a:t>
            </a:r>
            <a:r>
              <a:rPr lang="en-US" sz="1800" b="1" kern="100" dirty="0">
                <a:latin typeface="Calibri" panose="020F0502020204030204" pitchFamily="34" charset="0"/>
                <a:ea typeface="Calibri" panose="020F0502020204030204" pitchFamily="34" charset="0"/>
                <a:cs typeface="Mangal" panose="02040503050203030202" pitchFamily="18" charset="0"/>
              </a:rPr>
              <a:t>its kitty including Suraksha LPG Hose and Design of High Thermal Efficiency LPG Stove.</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has done many innovations including Suraksha LPG Hose for Domestic as well as for Industrial applications.</a:t>
            </a:r>
          </a:p>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15</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pic>
        <p:nvPicPr>
          <p:cNvPr id="4" name="Picture 4">
            <a:extLst>
              <a:ext uri="{FF2B5EF4-FFF2-40B4-BE49-F238E27FC236}">
                <a16:creationId xmlns:a16="http://schemas.microsoft.com/office/drawing/2014/main" id="{F64AA86F-1CF7-CAC8-F561-219245F54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0" y="2910542"/>
            <a:ext cx="1433135" cy="103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EBBC953D-EECF-9398-2F87-83BC3E97EF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457" y="2620743"/>
            <a:ext cx="518458" cy="16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5E726C0-D914-7FDA-48BE-B1DE104F57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6273" y="2269201"/>
            <a:ext cx="1293779" cy="134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2785950-F95A-0385-01C8-C79068E29505}"/>
              </a:ext>
            </a:extLst>
          </p:cNvPr>
          <p:cNvSpPr txBox="1"/>
          <p:nvPr/>
        </p:nvSpPr>
        <p:spPr>
          <a:xfrm>
            <a:off x="5890466" y="3591573"/>
            <a:ext cx="3049621" cy="369332"/>
          </a:xfrm>
          <a:prstGeom prst="rect">
            <a:avLst/>
          </a:prstGeom>
          <a:noFill/>
        </p:spPr>
        <p:txBody>
          <a:bodyPr wrap="square">
            <a:spAutoFit/>
          </a:bodyPr>
          <a:lstStyle/>
          <a:p>
            <a:pPr>
              <a:spcBef>
                <a:spcPts val="600"/>
              </a:spcBef>
              <a:buSzPct val="70000"/>
              <a:defRPr/>
            </a:pPr>
            <a:r>
              <a:rPr lang="en-US" sz="1800" b="1" dirty="0"/>
              <a:t>Supersuraksha Industrial Hose</a:t>
            </a:r>
          </a:p>
        </p:txBody>
      </p:sp>
      <p:pic>
        <p:nvPicPr>
          <p:cNvPr id="11" name="Picture 2" descr="Description: KRPC Enterprises Private Limited, Delhi - Manufacturer of LPG Hose and  Orange LPG Hose Pipes">
            <a:extLst>
              <a:ext uri="{FF2B5EF4-FFF2-40B4-BE49-F238E27FC236}">
                <a16:creationId xmlns:a16="http://schemas.microsoft.com/office/drawing/2014/main" id="{6A8FADC0-9EF7-7BC2-13BF-1DF1D5557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857" y="4487979"/>
            <a:ext cx="3830191" cy="192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F0C05D6-78E3-B452-316C-476AAD6C24B0}"/>
              </a:ext>
            </a:extLst>
          </p:cNvPr>
          <p:cNvSpPr txBox="1"/>
          <p:nvPr/>
        </p:nvSpPr>
        <p:spPr>
          <a:xfrm>
            <a:off x="5230431" y="4487979"/>
            <a:ext cx="6099242" cy="1754326"/>
          </a:xfrm>
          <a:prstGeom prst="rect">
            <a:avLst/>
          </a:prstGeom>
          <a:noFill/>
        </p:spPr>
        <p:txBody>
          <a:bodyPr wrap="square">
            <a:spAutoFit/>
          </a:bodyPr>
          <a:lstStyle/>
          <a:p>
            <a:pPr marL="285750" indent="-285750">
              <a:buFont typeface="Wingdings" panose="05000000000000000000" pitchFamily="2" charset="2"/>
              <a:buChar char="Ø"/>
            </a:pPr>
            <a:r>
              <a:rPr lang="en-IN" b="1" kern="100" dirty="0">
                <a:latin typeface="Calibri" panose="020F0502020204030204" pitchFamily="34" charset="0"/>
                <a:ea typeface="Calibri" panose="020F0502020204030204" pitchFamily="34" charset="0"/>
                <a:cs typeface="Mangal" panose="02040503050203030202" pitchFamily="18" charset="0"/>
              </a:rPr>
              <a:t>INNER LAYER-LINING </a:t>
            </a:r>
          </a:p>
          <a:p>
            <a:r>
              <a:rPr lang="en-IN" b="1" kern="100" dirty="0">
                <a:latin typeface="Calibri" panose="020F0502020204030204" pitchFamily="34" charset="0"/>
                <a:ea typeface="Calibri" panose="020F0502020204030204" pitchFamily="34" charset="0"/>
                <a:cs typeface="Mangal" panose="02040503050203030202" pitchFamily="18" charset="0"/>
              </a:rPr>
              <a:t>(NITRILE BUTADIENE RUBBER)</a:t>
            </a:r>
          </a:p>
          <a:p>
            <a:pPr marL="285750" indent="-285750">
              <a:buFont typeface="Wingdings" panose="05000000000000000000" pitchFamily="2" charset="2"/>
              <a:buChar char="Ø"/>
            </a:pPr>
            <a:r>
              <a:rPr lang="en-IN" b="1" kern="100" dirty="0">
                <a:latin typeface="Calibri" panose="020F0502020204030204" pitchFamily="34" charset="0"/>
                <a:ea typeface="Calibri" panose="020F0502020204030204" pitchFamily="34" charset="0"/>
                <a:cs typeface="Mangal" panose="02040503050203030202" pitchFamily="18" charset="0"/>
              </a:rPr>
              <a:t>THREE WIRE BRAIDED REINFORCEMENT </a:t>
            </a:r>
          </a:p>
          <a:p>
            <a:r>
              <a:rPr lang="en-IN" b="1" kern="100" dirty="0">
                <a:latin typeface="Calibri" panose="020F0502020204030204" pitchFamily="34" charset="0"/>
                <a:ea typeface="Calibri" panose="020F0502020204030204" pitchFamily="34" charset="0"/>
                <a:cs typeface="Mangal" panose="02040503050203030202" pitchFamily="18" charset="0"/>
              </a:rPr>
              <a:t>(0.3MM Brass Coated Steel wire) </a:t>
            </a:r>
          </a:p>
          <a:p>
            <a:pPr marL="285750" indent="-285750">
              <a:buFont typeface="Wingdings" panose="05000000000000000000" pitchFamily="2" charset="2"/>
              <a:buChar char="Ø"/>
            </a:pPr>
            <a:r>
              <a:rPr lang="en-IN" b="1" kern="100" dirty="0">
                <a:latin typeface="Calibri" panose="020F0502020204030204" pitchFamily="34" charset="0"/>
                <a:ea typeface="Calibri" panose="020F0502020204030204" pitchFamily="34" charset="0"/>
                <a:cs typeface="Mangal" panose="02040503050203030202" pitchFamily="18" charset="0"/>
              </a:rPr>
              <a:t>OUTER LAYER- COVER</a:t>
            </a:r>
          </a:p>
          <a:p>
            <a:r>
              <a:rPr lang="en-IN" b="1" kern="100" dirty="0">
                <a:latin typeface="Calibri" panose="020F0502020204030204" pitchFamily="34" charset="0"/>
                <a:ea typeface="Calibri" panose="020F0502020204030204" pitchFamily="34" charset="0"/>
                <a:cs typeface="Mangal" panose="02040503050203030202" pitchFamily="18" charset="0"/>
              </a:rPr>
              <a:t>(NBR and POLYVINYL CHLORIDE )  </a:t>
            </a:r>
          </a:p>
        </p:txBody>
      </p:sp>
    </p:spTree>
    <p:extLst>
      <p:ext uri="{BB962C8B-B14F-4D97-AF65-F5344CB8AC3E}">
        <p14:creationId xmlns:p14="http://schemas.microsoft.com/office/powerpoint/2010/main" val="195728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SURAKSHA HOSE AND LERC</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16</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graphicFrame>
        <p:nvGraphicFramePr>
          <p:cNvPr id="4" name="Object 3">
            <a:extLst>
              <a:ext uri="{FF2B5EF4-FFF2-40B4-BE49-F238E27FC236}">
                <a16:creationId xmlns:a16="http://schemas.microsoft.com/office/drawing/2014/main" id="{108525DF-6714-5672-B6AA-AA77956F19CD}"/>
              </a:ext>
            </a:extLst>
          </p:cNvPr>
          <p:cNvGraphicFramePr>
            <a:graphicFrameLocks noChangeAspect="1"/>
          </p:cNvGraphicFramePr>
          <p:nvPr>
            <p:extLst>
              <p:ext uri="{D42A27DB-BD31-4B8C-83A1-F6EECF244321}">
                <p14:modId xmlns:p14="http://schemas.microsoft.com/office/powerpoint/2010/main" val="3034254041"/>
              </p:ext>
            </p:extLst>
          </p:nvPr>
        </p:nvGraphicFramePr>
        <p:xfrm>
          <a:off x="1024648" y="2925593"/>
          <a:ext cx="2024973" cy="1006813"/>
        </p:xfrm>
        <a:graphic>
          <a:graphicData uri="http://schemas.openxmlformats.org/presentationml/2006/ole">
            <mc:AlternateContent xmlns:mc="http://schemas.openxmlformats.org/markup-compatibility/2006">
              <mc:Choice xmlns:v="urn:schemas-microsoft-com:vml" Requires="v">
                <p:oleObj spid="_x0000_s1058" name="Bitmap Image" r:id="rId5" imgW="1200318" imgH="980952" progId="Paint.Picture">
                  <p:embed/>
                </p:oleObj>
              </mc:Choice>
              <mc:Fallback>
                <p:oleObj name="Bitmap Image" r:id="rId5" imgW="1200318" imgH="980952" progId="Paint.Picture">
                  <p:embed/>
                  <p:pic>
                    <p:nvPicPr>
                      <p:cNvPr id="16387" name="Object 3">
                        <a:extLst>
                          <a:ext uri="{FF2B5EF4-FFF2-40B4-BE49-F238E27FC236}">
                            <a16:creationId xmlns:a16="http://schemas.microsoft.com/office/drawing/2014/main" id="{EDE9B347-98C9-584A-BFA5-4214F15871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648" y="2925593"/>
                        <a:ext cx="2024973" cy="1006813"/>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1A47AD12-4C64-BF46-189B-EA6A7CCC3821}"/>
              </a:ext>
            </a:extLst>
          </p:cNvPr>
          <p:cNvSpPr txBox="1"/>
          <p:nvPr/>
        </p:nvSpPr>
        <p:spPr>
          <a:xfrm>
            <a:off x="3049620" y="2848291"/>
            <a:ext cx="7128049" cy="923330"/>
          </a:xfrm>
          <a:prstGeom prst="rect">
            <a:avLst/>
          </a:prstGeom>
          <a:noFill/>
        </p:spPr>
        <p:txBody>
          <a:bodyPr wrap="square">
            <a:spAutoFit/>
          </a:bodyPr>
          <a:lstStyle/>
          <a:p>
            <a:r>
              <a:rPr lang="en-US" altLang="en-US" sz="1800" dirty="0">
                <a:solidFill>
                  <a:srgbClr val="0000FF"/>
                </a:solidFill>
              </a:rPr>
              <a:t>Wire reinforcement makes it strong and prevents any attack by rodents without damage to hose.</a:t>
            </a:r>
          </a:p>
          <a:p>
            <a:r>
              <a:rPr lang="en-US" altLang="en-US" sz="1800" dirty="0">
                <a:solidFill>
                  <a:srgbClr val="0000FF"/>
                </a:solidFill>
              </a:rPr>
              <a:t>Connection will be safe even if rodent menace at home</a:t>
            </a:r>
            <a:r>
              <a:rPr lang="en-US" altLang="en-US" sz="1800" dirty="0"/>
              <a:t> </a:t>
            </a:r>
          </a:p>
        </p:txBody>
      </p:sp>
      <p:sp>
        <p:nvSpPr>
          <p:cNvPr id="8" name="TextBox 7">
            <a:extLst>
              <a:ext uri="{FF2B5EF4-FFF2-40B4-BE49-F238E27FC236}">
                <a16:creationId xmlns:a16="http://schemas.microsoft.com/office/drawing/2014/main" id="{E1625DB6-FA47-6E2E-1770-EEDEC3BC29E6}"/>
              </a:ext>
            </a:extLst>
          </p:cNvPr>
          <p:cNvSpPr txBox="1"/>
          <p:nvPr/>
        </p:nvSpPr>
        <p:spPr>
          <a:xfrm>
            <a:off x="1528090" y="1068787"/>
            <a:ext cx="9742884" cy="646331"/>
          </a:xfrm>
          <a:prstGeom prst="rect">
            <a:avLst/>
          </a:prstGeom>
          <a:noFill/>
        </p:spPr>
        <p:txBody>
          <a:bodyPr wrap="square" rtlCol="0">
            <a:spAutoFit/>
          </a:bodyPr>
          <a:lstStyle/>
          <a:p>
            <a:r>
              <a:rPr lang="en-IN" dirty="0"/>
              <a:t>Till LERC came up with the design and manufacture of the SURAKSHA Hose, domestic accidents due to Hose rupture, Pin Holes, rat bites, Chemical failure, Mechanical  damage etc was rampant.</a:t>
            </a:r>
          </a:p>
        </p:txBody>
      </p:sp>
      <p:graphicFrame>
        <p:nvGraphicFramePr>
          <p:cNvPr id="9" name="Object 3">
            <a:extLst>
              <a:ext uri="{FF2B5EF4-FFF2-40B4-BE49-F238E27FC236}">
                <a16:creationId xmlns:a16="http://schemas.microsoft.com/office/drawing/2014/main" id="{91941E42-DF6F-7D5F-FAB2-C6F0527F305C}"/>
              </a:ext>
            </a:extLst>
          </p:cNvPr>
          <p:cNvGraphicFramePr>
            <a:graphicFrameLocks noChangeAspect="1"/>
          </p:cNvGraphicFramePr>
          <p:nvPr>
            <p:extLst>
              <p:ext uri="{D42A27DB-BD31-4B8C-83A1-F6EECF244321}">
                <p14:modId xmlns:p14="http://schemas.microsoft.com/office/powerpoint/2010/main" val="3286129861"/>
              </p:ext>
            </p:extLst>
          </p:nvPr>
        </p:nvGraphicFramePr>
        <p:xfrm>
          <a:off x="1024648" y="4009707"/>
          <a:ext cx="2024973" cy="1006813"/>
        </p:xfrm>
        <a:graphic>
          <a:graphicData uri="http://schemas.openxmlformats.org/presentationml/2006/ole">
            <mc:AlternateContent xmlns:mc="http://schemas.openxmlformats.org/markup-compatibility/2006">
              <mc:Choice xmlns:v="urn:schemas-microsoft-com:vml" Requires="v">
                <p:oleObj spid="_x0000_s1059" name="Bitmap Image" r:id="rId7" imgW="1200318" imgH="1009791" progId="Paint.Picture">
                  <p:embed/>
                </p:oleObj>
              </mc:Choice>
              <mc:Fallback>
                <p:oleObj name="Bitmap Image" r:id="rId7" imgW="1200318" imgH="1009791" progId="Paint.Picture">
                  <p:embed/>
                  <p:pic>
                    <p:nvPicPr>
                      <p:cNvPr id="17411" name="Object 3">
                        <a:extLst>
                          <a:ext uri="{FF2B5EF4-FFF2-40B4-BE49-F238E27FC236}">
                            <a16:creationId xmlns:a16="http://schemas.microsoft.com/office/drawing/2014/main" id="{064321ED-6982-D05E-6B22-D7C7387724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648" y="4009707"/>
                        <a:ext cx="2024973" cy="1006813"/>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F1B78493-13BB-71DF-DDCC-BE8373F27CA1}"/>
              </a:ext>
            </a:extLst>
          </p:cNvPr>
          <p:cNvSpPr txBox="1"/>
          <p:nvPr/>
        </p:nvSpPr>
        <p:spPr>
          <a:xfrm>
            <a:off x="3043136" y="3932406"/>
            <a:ext cx="7422767" cy="1200329"/>
          </a:xfrm>
          <a:prstGeom prst="rect">
            <a:avLst/>
          </a:prstGeom>
          <a:noFill/>
        </p:spPr>
        <p:txBody>
          <a:bodyPr wrap="square">
            <a:spAutoFit/>
          </a:bodyPr>
          <a:lstStyle/>
          <a:p>
            <a:r>
              <a:rPr lang="en-US" altLang="en-US" sz="1800" dirty="0">
                <a:solidFill>
                  <a:srgbClr val="0000FF"/>
                </a:solidFill>
              </a:rPr>
              <a:t>The outer layer of hose is self-extinguishing and has improved resistance to flame propagation.</a:t>
            </a:r>
          </a:p>
          <a:p>
            <a:r>
              <a:rPr lang="en-US" altLang="en-US" sz="1800" dirty="0">
                <a:solidFill>
                  <a:srgbClr val="0000FF"/>
                </a:solidFill>
              </a:rPr>
              <a:t>Incase of accidental situations due to keeping of burning objects like candles near the hose, it does not catch fire easily.</a:t>
            </a:r>
            <a:endParaRPr lang="en-US" altLang="en-US" sz="1800" dirty="0"/>
          </a:p>
        </p:txBody>
      </p:sp>
      <p:graphicFrame>
        <p:nvGraphicFramePr>
          <p:cNvPr id="12" name="Object 3">
            <a:extLst>
              <a:ext uri="{FF2B5EF4-FFF2-40B4-BE49-F238E27FC236}">
                <a16:creationId xmlns:a16="http://schemas.microsoft.com/office/drawing/2014/main" id="{BCD947B7-315A-8EF6-28AB-F3F53D80256C}"/>
              </a:ext>
            </a:extLst>
          </p:cNvPr>
          <p:cNvGraphicFramePr>
            <a:graphicFrameLocks noChangeAspect="1"/>
          </p:cNvGraphicFramePr>
          <p:nvPr>
            <p:extLst>
              <p:ext uri="{D42A27DB-BD31-4B8C-83A1-F6EECF244321}">
                <p14:modId xmlns:p14="http://schemas.microsoft.com/office/powerpoint/2010/main" val="3611302963"/>
              </p:ext>
            </p:extLst>
          </p:nvPr>
        </p:nvGraphicFramePr>
        <p:xfrm>
          <a:off x="1018163" y="5059266"/>
          <a:ext cx="2024973" cy="1123028"/>
        </p:xfrm>
        <a:graphic>
          <a:graphicData uri="http://schemas.openxmlformats.org/presentationml/2006/ole">
            <mc:AlternateContent xmlns:mc="http://schemas.openxmlformats.org/markup-compatibility/2006">
              <mc:Choice xmlns:v="urn:schemas-microsoft-com:vml" Requires="v">
                <p:oleObj spid="_x0000_s1060" name="Bitmap Image" r:id="rId9" imgW="1209524" imgH="1009791" progId="Paint.Picture">
                  <p:embed/>
                </p:oleObj>
              </mc:Choice>
              <mc:Fallback>
                <p:oleObj name="Bitmap Image" r:id="rId9" imgW="1209524" imgH="1009791" progId="Paint.Picture">
                  <p:embed/>
                  <p:pic>
                    <p:nvPicPr>
                      <p:cNvPr id="18435" name="Object 3">
                        <a:extLst>
                          <a:ext uri="{FF2B5EF4-FFF2-40B4-BE49-F238E27FC236}">
                            <a16:creationId xmlns:a16="http://schemas.microsoft.com/office/drawing/2014/main" id="{98E40611-7EF4-FA82-753C-3D80F84C50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8163" y="5059266"/>
                        <a:ext cx="2024973" cy="1123028"/>
                      </a:xfrm>
                      <a:prstGeom prst="rect">
                        <a:avLst/>
                      </a:prstGeom>
                      <a:noFill/>
                      <a:ln>
                        <a:noFill/>
                      </a:ln>
                    </p:spPr>
                  </p:pic>
                </p:oleObj>
              </mc:Fallback>
            </mc:AlternateContent>
          </a:graphicData>
        </a:graphic>
      </p:graphicFrame>
      <p:sp>
        <p:nvSpPr>
          <p:cNvPr id="14" name="TextBox 13">
            <a:extLst>
              <a:ext uri="{FF2B5EF4-FFF2-40B4-BE49-F238E27FC236}">
                <a16:creationId xmlns:a16="http://schemas.microsoft.com/office/drawing/2014/main" id="{016EF9F2-8875-2BD2-1C1E-E954F0B9BF69}"/>
              </a:ext>
            </a:extLst>
          </p:cNvPr>
          <p:cNvSpPr txBox="1"/>
          <p:nvPr/>
        </p:nvSpPr>
        <p:spPr>
          <a:xfrm>
            <a:off x="3078547" y="5076706"/>
            <a:ext cx="7422767" cy="1200329"/>
          </a:xfrm>
          <a:prstGeom prst="rect">
            <a:avLst/>
          </a:prstGeom>
          <a:noFill/>
        </p:spPr>
        <p:txBody>
          <a:bodyPr wrap="square">
            <a:spAutoFit/>
          </a:bodyPr>
          <a:lstStyle/>
          <a:p>
            <a:r>
              <a:rPr lang="en-US" altLang="en-US" sz="1800" dirty="0">
                <a:solidFill>
                  <a:srgbClr val="0000FF"/>
                </a:solidFill>
              </a:rPr>
              <a:t>The outer layer of hose is so designed that it has a longer life against Ozone, weather degradations.</a:t>
            </a:r>
          </a:p>
          <a:p>
            <a:r>
              <a:rPr lang="en-US" altLang="en-US" sz="1800" dirty="0">
                <a:solidFill>
                  <a:srgbClr val="0000FF"/>
                </a:solidFill>
              </a:rPr>
              <a:t>Hence resistance to development of cuts and cracks, which are the most common sources of leakage</a:t>
            </a:r>
            <a:endParaRPr lang="en-US" altLang="en-US" sz="1800" dirty="0"/>
          </a:p>
        </p:txBody>
      </p:sp>
      <p:graphicFrame>
        <p:nvGraphicFramePr>
          <p:cNvPr id="15" name="Object 3">
            <a:extLst>
              <a:ext uri="{FF2B5EF4-FFF2-40B4-BE49-F238E27FC236}">
                <a16:creationId xmlns:a16="http://schemas.microsoft.com/office/drawing/2014/main" id="{EFCC21C1-8EEA-CEE3-F5CA-B989823DD5FB}"/>
              </a:ext>
            </a:extLst>
          </p:cNvPr>
          <p:cNvGraphicFramePr>
            <a:graphicFrameLocks noChangeAspect="1"/>
          </p:cNvGraphicFramePr>
          <p:nvPr>
            <p:extLst>
              <p:ext uri="{D42A27DB-BD31-4B8C-83A1-F6EECF244321}">
                <p14:modId xmlns:p14="http://schemas.microsoft.com/office/powerpoint/2010/main" val="187428419"/>
              </p:ext>
            </p:extLst>
          </p:nvPr>
        </p:nvGraphicFramePr>
        <p:xfrm>
          <a:off x="1018163" y="1667314"/>
          <a:ext cx="2031456" cy="1200329"/>
        </p:xfrm>
        <a:graphic>
          <a:graphicData uri="http://schemas.openxmlformats.org/presentationml/2006/ole">
            <mc:AlternateContent xmlns:mc="http://schemas.openxmlformats.org/markup-compatibility/2006">
              <mc:Choice xmlns:v="urn:schemas-microsoft-com:vml" Requires="v">
                <p:oleObj spid="_x0000_s1061" name="Bitmap Image" r:id="rId11" imgW="1219370" imgH="1019048" progId="Paint.Picture">
                  <p:embed/>
                </p:oleObj>
              </mc:Choice>
              <mc:Fallback>
                <p:oleObj name="Bitmap Image" r:id="rId11" imgW="1219370" imgH="1019048" progId="Paint.Picture">
                  <p:embed/>
                  <p:pic>
                    <p:nvPicPr>
                      <p:cNvPr id="20483" name="Object 3">
                        <a:extLst>
                          <a:ext uri="{FF2B5EF4-FFF2-40B4-BE49-F238E27FC236}">
                            <a16:creationId xmlns:a16="http://schemas.microsoft.com/office/drawing/2014/main" id="{65EB00C7-FEFA-80B2-E504-6D49EA919A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163" y="1667314"/>
                        <a:ext cx="2031456" cy="1200329"/>
                      </a:xfrm>
                      <a:prstGeom prst="rect">
                        <a:avLst/>
                      </a:prstGeom>
                      <a:noFill/>
                      <a:ln>
                        <a:noFill/>
                      </a:ln>
                    </p:spPr>
                  </p:pic>
                </p:oleObj>
              </mc:Fallback>
            </mc:AlternateContent>
          </a:graphicData>
        </a:graphic>
      </p:graphicFrame>
      <p:sp>
        <p:nvSpPr>
          <p:cNvPr id="17" name="TextBox 16">
            <a:extLst>
              <a:ext uri="{FF2B5EF4-FFF2-40B4-BE49-F238E27FC236}">
                <a16:creationId xmlns:a16="http://schemas.microsoft.com/office/drawing/2014/main" id="{C47919ED-ADD5-F49B-9297-1F6BE0DD21AD}"/>
              </a:ext>
            </a:extLst>
          </p:cNvPr>
          <p:cNvSpPr txBox="1"/>
          <p:nvPr/>
        </p:nvSpPr>
        <p:spPr>
          <a:xfrm>
            <a:off x="3061376" y="1712928"/>
            <a:ext cx="7792153" cy="1200329"/>
          </a:xfrm>
          <a:prstGeom prst="rect">
            <a:avLst/>
          </a:prstGeom>
          <a:noFill/>
        </p:spPr>
        <p:txBody>
          <a:bodyPr wrap="square">
            <a:spAutoFit/>
          </a:bodyPr>
          <a:lstStyle/>
          <a:p>
            <a:r>
              <a:rPr lang="en-US" altLang="en-US" sz="1800" dirty="0">
                <a:solidFill>
                  <a:srgbClr val="0000FF"/>
                </a:solidFill>
              </a:rPr>
              <a:t>Because of its inherent strength due to reinforcement, remains firm at the stove and regulator ends.</a:t>
            </a:r>
            <a:endParaRPr lang="en-US" altLang="en-US" sz="1050" dirty="0">
              <a:solidFill>
                <a:srgbClr val="0000FF"/>
              </a:solidFill>
            </a:endParaRPr>
          </a:p>
          <a:p>
            <a:r>
              <a:rPr lang="en-US" altLang="en-US" sz="1800" dirty="0">
                <a:solidFill>
                  <a:srgbClr val="0000FF"/>
                </a:solidFill>
              </a:rPr>
              <a:t>Excellent grip strength</a:t>
            </a:r>
            <a:endParaRPr lang="en-US" altLang="en-US" sz="1050" dirty="0">
              <a:solidFill>
                <a:srgbClr val="0000FF"/>
              </a:solidFill>
            </a:endParaRPr>
          </a:p>
          <a:p>
            <a:r>
              <a:rPr lang="en-US" altLang="en-US" sz="1800" dirty="0">
                <a:solidFill>
                  <a:srgbClr val="0000FF"/>
                </a:solidFill>
              </a:rPr>
              <a:t>Difficult to remove and can withstand heavy pulls and weights while handling.</a:t>
            </a:r>
          </a:p>
        </p:txBody>
      </p:sp>
    </p:spTree>
    <p:extLst>
      <p:ext uri="{BB962C8B-B14F-4D97-AF65-F5344CB8AC3E}">
        <p14:creationId xmlns:p14="http://schemas.microsoft.com/office/powerpoint/2010/main" val="155738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SURAKSHA HOSE AND LERC – cycle of quality</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endParaRPr lang="en-US" sz="1800" b="1" kern="100" dirty="0">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LERC has been a licensing authority for manufacturing of </a:t>
            </a:r>
            <a:r>
              <a:rPr lang="en-US" sz="1800" b="1" kern="100" dirty="0">
                <a:effectLst/>
                <a:latin typeface="Calibri" panose="020F0502020204030204" pitchFamily="34" charset="0"/>
                <a:ea typeface="Calibri" panose="020F0502020204030204" pitchFamily="34" charset="0"/>
                <a:cs typeface="Mangal" panose="02040503050203030202" pitchFamily="18" charset="0"/>
              </a:rPr>
              <a:t>Suraksha LPG Hose as per the IS 9573 and has complete control over the production of Suraksha LPG Hose including testing and assuring the quality. The BIS standard has also been formulated as per the original Suraksha hose developed by LERC.</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Manufacturers are inspected by LERC and license granted for manufacture. The technical </a:t>
            </a:r>
            <a:r>
              <a:rPr lang="en-US" sz="1800" b="1" kern="100" dirty="0" err="1">
                <a:latin typeface="Calibri" panose="020F0502020204030204" pitchFamily="34" charset="0"/>
                <a:ea typeface="Calibri" panose="020F0502020204030204" pitchFamily="34" charset="0"/>
                <a:cs typeface="Mangal" panose="02040503050203030202" pitchFamily="18" charset="0"/>
              </a:rPr>
              <a:t>documemnts</a:t>
            </a:r>
            <a:r>
              <a:rPr lang="en-US" sz="1800" b="1" kern="100" dirty="0">
                <a:latin typeface="Calibri" panose="020F0502020204030204" pitchFamily="34" charset="0"/>
                <a:ea typeface="Calibri" panose="020F0502020204030204" pitchFamily="34" charset="0"/>
                <a:cs typeface="Mangal" panose="02040503050203030202" pitchFamily="18" charset="0"/>
              </a:rPr>
              <a:t> is to be strictly adhered to</a:t>
            </a: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is administering the Quality Disciplinary Guidelines also to take action against the erring manufacturers.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While the hoses are procured by OMCs from these manufacturers and distributed to LPG Distributors and end consumers through </a:t>
            </a:r>
            <a:r>
              <a:rPr lang="en-US" sz="1800" b="1" kern="100" dirty="0" err="1">
                <a:latin typeface="Calibri" panose="020F0502020204030204" pitchFamily="34" charset="0"/>
                <a:ea typeface="Calibri" panose="020F0502020204030204" pitchFamily="34" charset="0"/>
                <a:cs typeface="Mangal" panose="02040503050203030202" pitchFamily="18" charset="0"/>
              </a:rPr>
              <a:t>stockists</a:t>
            </a:r>
            <a:r>
              <a:rPr lang="en-US" sz="1800" b="1" kern="100" dirty="0">
                <a:latin typeface="Calibri" panose="020F0502020204030204" pitchFamily="34" charset="0"/>
                <a:ea typeface="Calibri" panose="020F0502020204030204" pitchFamily="34" charset="0"/>
                <a:cs typeface="Mangal" panose="02040503050203030202" pitchFamily="18" charset="0"/>
              </a:rPr>
              <a:t>, Samples are picked up  from the LPG Distributors by Officers of OMCs and sent to LERC for testing .</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The failure analysis indicates that despite well devised systems of controls, samples are failing in various parameters.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Immediate Penal action including suspension / terminal as per QDG is </a:t>
            </a:r>
            <a:r>
              <a:rPr lang="en-US" sz="1800" b="1" kern="100" dirty="0" err="1">
                <a:latin typeface="Calibri" panose="020F0502020204030204" pitchFamily="34" charset="0"/>
                <a:ea typeface="Calibri" panose="020F0502020204030204" pitchFamily="34" charset="0"/>
                <a:cs typeface="Mangal" panose="02040503050203030202" pitchFamily="18" charset="0"/>
              </a:rPr>
              <a:t>intitiated</a:t>
            </a:r>
            <a:r>
              <a:rPr lang="en-US" sz="1800" b="1" kern="100" dirty="0">
                <a:latin typeface="Calibri" panose="020F0502020204030204" pitchFamily="34" charset="0"/>
                <a:ea typeface="Calibri" panose="020F0502020204030204" pitchFamily="34" charset="0"/>
                <a:cs typeface="Mangal" panose="02040503050203030202" pitchFamily="18" charset="0"/>
              </a:rPr>
              <a:t>. Hence the control over the full cycle is maintained.</a:t>
            </a: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17</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Tree>
    <p:extLst>
      <p:ext uri="{BB962C8B-B14F-4D97-AF65-F5344CB8AC3E}">
        <p14:creationId xmlns:p14="http://schemas.microsoft.com/office/powerpoint/2010/main" val="301051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Focus is now on PNG - Proposal</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is now focusing on PNG also. </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Presently, hoses as per 9573 are being directly procured by CGD companies and given to PNG customers.</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However, since no testing is being done on the hoses supplied to PNG customers, the quality of hoses and the safety of PNG customers are at stake.</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 LERC is proposing to ensure the quality of hoses supplied to CGDs by implementing the same set of controls.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LERC will license the technology of Suraksha hose to all interested manufacturers under the same guidelines as being followed for OMCS.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QDG will be administered by LERC to ensure control at manufacturer premises.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Regular testing of samples collected from end consumers shall be conducted and results shared with CGDs .</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Regular MIS and quality improvement co-ordination with CGDs.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The maintenance of quality cycle and domestic consumer safety.</a:t>
            </a: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18</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Tree>
    <p:extLst>
      <p:ext uri="{BB962C8B-B14F-4D97-AF65-F5344CB8AC3E}">
        <p14:creationId xmlns:p14="http://schemas.microsoft.com/office/powerpoint/2010/main" val="257927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Focus is now on PNG – A specific hose</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IS 9573 Part 1 and Part 2 deals with Hoses for LPG. While there are no Indian standards for PNG Hoses international standards are available.</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Since the properties of PNG and LPG are different, LERC is developing a new hose exclusively for PNG. </a:t>
            </a:r>
          </a:p>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ISO 2928 and EN 1762 details the requirement for PNG ( and LPG) hoses.</a:t>
            </a:r>
          </a:p>
          <a:p>
            <a:pPr>
              <a:lnSpc>
                <a:spcPct val="107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LERC has developed a draft BIS standard which will be put up for discussion and further adoption at the next PCD-13 meeting</a:t>
            </a:r>
            <a:r>
              <a:rPr lang="en-US" sz="1800" b="1" kern="100" dirty="0">
                <a:effectLst/>
                <a:latin typeface="Calibri" panose="020F0502020204030204" pitchFamily="34" charset="0"/>
                <a:ea typeface="Calibri" panose="020F0502020204030204" pitchFamily="34" charset="0"/>
                <a:cs typeface="Mangal" panose="02040503050203030202" pitchFamily="18" charset="0"/>
              </a:rPr>
              <a:t>.</a:t>
            </a: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19</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Tree>
    <p:extLst>
      <p:ext uri="{BB962C8B-B14F-4D97-AF65-F5344CB8AC3E}">
        <p14:creationId xmlns:p14="http://schemas.microsoft.com/office/powerpoint/2010/main" val="345226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17"/>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22" y="353728"/>
            <a:ext cx="1692123" cy="3525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25" y="5187293"/>
            <a:ext cx="1220274" cy="14082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493" y="4996467"/>
            <a:ext cx="1209543" cy="1599084"/>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0489" y="5101097"/>
            <a:ext cx="1841114" cy="140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735874" y="1892927"/>
            <a:ext cx="10720252" cy="3101312"/>
          </a:xfrm>
          <a:prstGeom prst="rect">
            <a:avLst/>
          </a:prstGeom>
          <a:noFill/>
          <a:ln w="9525">
            <a:noFill/>
            <a:miter lim="800000"/>
            <a:headEnd/>
            <a:tailEnd/>
          </a:ln>
        </p:spPr>
        <p:txBody>
          <a:bodyPr vert="horz" wrap="square" lIns="160865" tIns="79009" rIns="160865" bIns="79009" numCol="1" anchor="t" anchorCtr="0" compatLnSpc="1">
            <a:prstTxWarp prst="textNoShape">
              <a:avLst/>
            </a:prstTxWarp>
          </a:bodyPr>
          <a:lstStyle>
            <a:lvl1pPr marL="187325" indent="-187325" algn="l" rtl="0" eaLnBrk="0" fontAlgn="base" hangingPunct="0">
              <a:spcBef>
                <a:spcPct val="0"/>
              </a:spcBef>
              <a:spcAft>
                <a:spcPct val="25000"/>
              </a:spcAft>
              <a:buClr>
                <a:srgbClr val="3399FF"/>
              </a:buClr>
              <a:buFont typeface="Wingdings" pitchFamily="2" charset="2"/>
              <a:buChar char="§"/>
              <a:defRPr sz="1600">
                <a:solidFill>
                  <a:schemeClr val="tx1"/>
                </a:solidFill>
                <a:latin typeface="+mn-lt"/>
                <a:ea typeface="+mn-ea"/>
                <a:cs typeface="+mn-cs"/>
              </a:defRPr>
            </a:lvl1pPr>
            <a:lvl2pPr marL="569913" indent="-192088" algn="l" rtl="0" eaLnBrk="0" fontAlgn="base" hangingPunct="0">
              <a:spcBef>
                <a:spcPct val="0"/>
              </a:spcBef>
              <a:spcAft>
                <a:spcPct val="25000"/>
              </a:spcAft>
              <a:buClr>
                <a:srgbClr val="3399FF"/>
              </a:buClr>
              <a:buFont typeface="Wingdings" pitchFamily="2" charset="2"/>
              <a:buChar char="§"/>
              <a:defRPr sz="1400">
                <a:solidFill>
                  <a:schemeClr val="tx1"/>
                </a:solidFill>
                <a:latin typeface="+mn-lt"/>
              </a:defRPr>
            </a:lvl2pPr>
            <a:lvl3pPr marL="952500" indent="-192088" algn="l" rtl="0" eaLnBrk="0" fontAlgn="base" hangingPunct="0">
              <a:spcBef>
                <a:spcPct val="0"/>
              </a:spcBef>
              <a:spcAft>
                <a:spcPct val="25000"/>
              </a:spcAft>
              <a:buClr>
                <a:srgbClr val="3399FF"/>
              </a:buClr>
              <a:buFont typeface="Wingdings" pitchFamily="2" charset="2"/>
              <a:buChar char="§"/>
              <a:defRPr sz="1400">
                <a:solidFill>
                  <a:schemeClr val="tx1"/>
                </a:solidFill>
                <a:latin typeface="+mn-lt"/>
              </a:defRPr>
            </a:lvl3pPr>
            <a:lvl4pPr marL="1338263" indent="-195263" algn="l" rtl="0" eaLnBrk="0" fontAlgn="base" hangingPunct="0">
              <a:spcBef>
                <a:spcPct val="0"/>
              </a:spcBef>
              <a:spcAft>
                <a:spcPct val="25000"/>
              </a:spcAft>
              <a:buClr>
                <a:srgbClr val="3399FF"/>
              </a:buClr>
              <a:buFont typeface="Wingdings" pitchFamily="2" charset="2"/>
              <a:buChar char="§"/>
              <a:defRPr sz="1200">
                <a:solidFill>
                  <a:schemeClr val="tx1"/>
                </a:solidFill>
                <a:latin typeface="+mn-lt"/>
              </a:defRPr>
            </a:lvl4pPr>
            <a:lvl5pPr marL="1724025" indent="-195263" algn="l" rtl="0" eaLnBrk="0" fontAlgn="base" hangingPunct="0">
              <a:spcBef>
                <a:spcPct val="0"/>
              </a:spcBef>
              <a:spcAft>
                <a:spcPct val="25000"/>
              </a:spcAft>
              <a:buClr>
                <a:srgbClr val="3399FF"/>
              </a:buClr>
              <a:buFont typeface="Wingdings" pitchFamily="2" charset="2"/>
              <a:buChar char="§"/>
              <a:defRPr sz="1200">
                <a:solidFill>
                  <a:schemeClr val="tx1"/>
                </a:solidFill>
                <a:latin typeface="+mn-lt"/>
              </a:defRPr>
            </a:lvl5pPr>
            <a:lvl6pPr marL="2181225" indent="-195263" algn="l" rtl="0" fontAlgn="base">
              <a:spcBef>
                <a:spcPct val="0"/>
              </a:spcBef>
              <a:spcAft>
                <a:spcPct val="25000"/>
              </a:spcAft>
              <a:buClr>
                <a:srgbClr val="3399FF"/>
              </a:buClr>
              <a:buFont typeface="Wingdings" pitchFamily="2" charset="2"/>
              <a:buChar char="§"/>
              <a:defRPr sz="1200">
                <a:solidFill>
                  <a:schemeClr val="tx1"/>
                </a:solidFill>
                <a:latin typeface="+mn-lt"/>
              </a:defRPr>
            </a:lvl6pPr>
            <a:lvl7pPr marL="2638425" indent="-195263" algn="l" rtl="0" fontAlgn="base">
              <a:spcBef>
                <a:spcPct val="0"/>
              </a:spcBef>
              <a:spcAft>
                <a:spcPct val="25000"/>
              </a:spcAft>
              <a:buClr>
                <a:srgbClr val="3399FF"/>
              </a:buClr>
              <a:buFont typeface="Wingdings" pitchFamily="2" charset="2"/>
              <a:buChar char="§"/>
              <a:defRPr sz="1200">
                <a:solidFill>
                  <a:schemeClr val="tx1"/>
                </a:solidFill>
                <a:latin typeface="+mn-lt"/>
              </a:defRPr>
            </a:lvl7pPr>
            <a:lvl8pPr marL="3095625" indent="-195263" algn="l" rtl="0" fontAlgn="base">
              <a:spcBef>
                <a:spcPct val="0"/>
              </a:spcBef>
              <a:spcAft>
                <a:spcPct val="25000"/>
              </a:spcAft>
              <a:buClr>
                <a:srgbClr val="3399FF"/>
              </a:buClr>
              <a:buFont typeface="Wingdings" pitchFamily="2" charset="2"/>
              <a:buChar char="§"/>
              <a:defRPr sz="1200">
                <a:solidFill>
                  <a:schemeClr val="tx1"/>
                </a:solidFill>
                <a:latin typeface="+mn-lt"/>
              </a:defRPr>
            </a:lvl8pPr>
            <a:lvl9pPr marL="3552825" indent="-195263" algn="l" rtl="0" fontAlgn="base">
              <a:spcBef>
                <a:spcPct val="0"/>
              </a:spcBef>
              <a:spcAft>
                <a:spcPct val="25000"/>
              </a:spcAft>
              <a:buClr>
                <a:srgbClr val="3399FF"/>
              </a:buClr>
              <a:buFont typeface="Wingdings" pitchFamily="2" charset="2"/>
              <a:buChar char="§"/>
              <a:defRPr sz="1200">
                <a:solidFill>
                  <a:schemeClr val="tx1"/>
                </a:solidFill>
                <a:latin typeface="+mn-lt"/>
              </a:defRPr>
            </a:lvl9pPr>
          </a:lstStyle>
          <a:p>
            <a:pPr marL="0" indent="0" algn="just" eaLnBrk="1" hangingPunct="1">
              <a:buClr>
                <a:srgbClr val="002060"/>
              </a:buClr>
              <a:buSzPct val="120000"/>
              <a:buNone/>
              <a:defRPr/>
            </a:pPr>
            <a:r>
              <a:rPr lang="en-US" sz="2400" dirty="0">
                <a:solidFill>
                  <a:schemeClr val="tx2">
                    <a:lumMod val="25000"/>
                  </a:schemeClr>
                </a:solidFill>
                <a:latin typeface="Cambria" panose="02040503050406030204" pitchFamily="18" charset="0"/>
                <a:ea typeface="Cambria" panose="02040503050406030204" pitchFamily="18" charset="0"/>
                <a:cs typeface="Calibri" pitchFamily="34" charset="0"/>
              </a:rPr>
              <a:t>LERC is a unique collaborative venture of the three Oil Majors in India under the aegis of the Ministry of Petroleum and Natural Gas.</a:t>
            </a:r>
          </a:p>
          <a:p>
            <a:pPr marL="0" indent="0" algn="just" eaLnBrk="1" hangingPunct="1">
              <a:buClr>
                <a:srgbClr val="0000CC"/>
              </a:buClr>
              <a:buSzPct val="120000"/>
              <a:buNone/>
              <a:defRPr/>
            </a:pPr>
            <a:endParaRPr lang="en-US" sz="1200" b="1" dirty="0">
              <a:solidFill>
                <a:schemeClr val="tx2">
                  <a:lumMod val="25000"/>
                </a:schemeClr>
              </a:solidFill>
              <a:latin typeface="Cambria" panose="02040503050406030204" pitchFamily="18" charset="0"/>
              <a:ea typeface="Cambria" panose="02040503050406030204" pitchFamily="18" charset="0"/>
              <a:cs typeface="Calibri" pitchFamily="34" charset="0"/>
            </a:endParaRPr>
          </a:p>
          <a:p>
            <a:pPr marL="0" indent="0" algn="just" eaLnBrk="1" hangingPunct="1">
              <a:buClr>
                <a:srgbClr val="002060"/>
              </a:buClr>
              <a:buSzPct val="120000"/>
              <a:buNone/>
              <a:defRPr/>
            </a:pPr>
            <a:r>
              <a:rPr lang="en-US" sz="2400" dirty="0">
                <a:solidFill>
                  <a:schemeClr val="tx2">
                    <a:lumMod val="25000"/>
                  </a:schemeClr>
                </a:solidFill>
                <a:latin typeface="Cambria" panose="02040503050406030204" pitchFamily="18" charset="0"/>
                <a:ea typeface="Cambria" panose="02040503050406030204" pitchFamily="18" charset="0"/>
                <a:cs typeface="Calibri" pitchFamily="34" charset="0"/>
              </a:rPr>
              <a:t>LERC is the only entity in India fully dedicated to the Research &amp; Development efforts in the LPG Equipment and Business Stream.</a:t>
            </a:r>
          </a:p>
          <a:p>
            <a:pPr marL="0" indent="0" algn="just" eaLnBrk="1" hangingPunct="1">
              <a:buClr>
                <a:srgbClr val="101044"/>
              </a:buClr>
              <a:buSzPct val="120000"/>
              <a:buNone/>
              <a:defRPr/>
            </a:pPr>
            <a:endParaRPr lang="en-US" sz="1200" dirty="0">
              <a:solidFill>
                <a:schemeClr val="tx2">
                  <a:lumMod val="25000"/>
                </a:schemeClr>
              </a:solidFill>
              <a:latin typeface="Cambria" panose="02040503050406030204" pitchFamily="18" charset="0"/>
              <a:ea typeface="Cambria" panose="02040503050406030204" pitchFamily="18" charset="0"/>
              <a:cs typeface="Calibri" pitchFamily="34" charset="0"/>
            </a:endParaRPr>
          </a:p>
          <a:p>
            <a:pPr marL="0" indent="0" algn="just" eaLnBrk="1" hangingPunct="1">
              <a:buClr>
                <a:srgbClr val="101044"/>
              </a:buClr>
              <a:buSzPct val="120000"/>
              <a:buNone/>
              <a:defRPr/>
            </a:pPr>
            <a:r>
              <a:rPr lang="en-US" sz="2400" dirty="0">
                <a:solidFill>
                  <a:schemeClr val="tx2">
                    <a:lumMod val="25000"/>
                  </a:schemeClr>
                </a:solidFill>
                <a:latin typeface="Cambria" panose="02040503050406030204" pitchFamily="18" charset="0"/>
                <a:ea typeface="Cambria" panose="02040503050406030204" pitchFamily="18" charset="0"/>
                <a:cs typeface="Calibri" pitchFamily="34" charset="0"/>
              </a:rPr>
              <a:t>Set up in the year 1990 to carry out R &amp; D in the LPG business segment, LERC has now completed more than 30 years of dedicated service to this Industry</a:t>
            </a:r>
            <a:r>
              <a:rPr lang="en-US" sz="2000" b="1" dirty="0">
                <a:solidFill>
                  <a:schemeClr val="tx2">
                    <a:lumMod val="25000"/>
                  </a:schemeClr>
                </a:solidFill>
                <a:latin typeface="Cambria" panose="02040503050406030204" pitchFamily="18" charset="0"/>
                <a:ea typeface="Cambria" panose="02040503050406030204" pitchFamily="18" charset="0"/>
              </a:rPr>
              <a:t>			</a:t>
            </a:r>
          </a:p>
          <a:p>
            <a:pPr eaLnBrk="1" hangingPunct="1">
              <a:buClr>
                <a:srgbClr val="0000CC"/>
              </a:buClr>
              <a:buSzPct val="120000"/>
              <a:buFont typeface="Monotype Sorts"/>
              <a:buNone/>
              <a:defRPr/>
            </a:pPr>
            <a:endParaRPr lang="en-US" sz="2000" b="1" dirty="0">
              <a:solidFill>
                <a:schemeClr val="tx2">
                  <a:lumMod val="25000"/>
                </a:schemeClr>
              </a:solidFill>
              <a:latin typeface="Cambria" panose="02040503050406030204" pitchFamily="18" charset="0"/>
              <a:ea typeface="Cambria" panose="02040503050406030204" pitchFamily="18" charset="0"/>
            </a:endParaRPr>
          </a:p>
          <a:p>
            <a:pPr eaLnBrk="1" hangingPunct="1">
              <a:buFont typeface="Wingdings" pitchFamily="2" charset="2"/>
              <a:buNone/>
              <a:defRPr/>
            </a:pPr>
            <a:endParaRPr lang="en-US" sz="2000" b="1" dirty="0">
              <a:solidFill>
                <a:schemeClr val="tx2">
                  <a:lumMod val="25000"/>
                </a:schemeClr>
              </a:solidFill>
              <a:latin typeface="Cambria" panose="02040503050406030204" pitchFamily="18" charset="0"/>
              <a:ea typeface="Cambria" panose="02040503050406030204" pitchFamily="18" charset="0"/>
            </a:endParaRPr>
          </a:p>
        </p:txBody>
      </p:sp>
      <p:pic>
        <p:nvPicPr>
          <p:cNvPr id="5124" name="Picture 4" descr="About Us Images – Browse 43,978 Stock Photos, Vectors, and Video | Adobe  Stock">
            <a:extLst>
              <a:ext uri="{FF2B5EF4-FFF2-40B4-BE49-F238E27FC236}">
                <a16:creationId xmlns:a16="http://schemas.microsoft.com/office/drawing/2014/main" id="{579C9CC5-B40E-D992-0419-63F4547EC6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247" y="0"/>
            <a:ext cx="6728017" cy="173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0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17"/>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20</a:t>
            </a:fld>
            <a:endParaRPr/>
          </a:p>
        </p:txBody>
      </p:sp>
      <p:sp>
        <p:nvSpPr>
          <p:cNvPr id="18" name="TextBox 17">
            <a:extLst>
              <a:ext uri="{FF2B5EF4-FFF2-40B4-BE49-F238E27FC236}">
                <a16:creationId xmlns:a16="http://schemas.microsoft.com/office/drawing/2014/main" id="{322FA09B-5E59-B5D9-B76E-27FA2556C922}"/>
              </a:ext>
            </a:extLst>
          </p:cNvPr>
          <p:cNvSpPr txBox="1"/>
          <p:nvPr/>
        </p:nvSpPr>
        <p:spPr>
          <a:xfrm>
            <a:off x="1695451" y="1108830"/>
            <a:ext cx="9487556" cy="461665"/>
          </a:xfrm>
          <a:prstGeom prst="rect">
            <a:avLst/>
          </a:prstGeom>
          <a:noFill/>
        </p:spPr>
        <p:txBody>
          <a:bodyPr wrap="square">
            <a:spAutoFit/>
          </a:bodyPr>
          <a:lstStyle/>
          <a:p>
            <a:pPr>
              <a:spcBef>
                <a:spcPts val="600"/>
              </a:spcBef>
              <a:buSzPct val="70000"/>
              <a:defRPr/>
            </a:pPr>
            <a:r>
              <a:rPr lang="en-US" sz="2400" b="1" dirty="0"/>
              <a:t>Solutions are now available for PNG Stoves and PNG Hoses</a:t>
            </a:r>
          </a:p>
        </p:txBody>
      </p:sp>
      <p:sp>
        <p:nvSpPr>
          <p:cNvPr id="19" name="TextBox 18">
            <a:extLst>
              <a:ext uri="{FF2B5EF4-FFF2-40B4-BE49-F238E27FC236}">
                <a16:creationId xmlns:a16="http://schemas.microsoft.com/office/drawing/2014/main" id="{DBA80892-A9B5-1C3D-D430-3B421F91090D}"/>
              </a:ext>
            </a:extLst>
          </p:cNvPr>
          <p:cNvSpPr txBox="1"/>
          <p:nvPr/>
        </p:nvSpPr>
        <p:spPr>
          <a:xfrm>
            <a:off x="3342075" y="339613"/>
            <a:ext cx="6096000" cy="523220"/>
          </a:xfrm>
          <a:prstGeom prst="rect">
            <a:avLst/>
          </a:prstGeom>
          <a:noFill/>
        </p:spPr>
        <p:txBody>
          <a:bodyPr wrap="square">
            <a:spAutoFit/>
          </a:bodyPr>
          <a:lstStyle/>
          <a:p>
            <a:pPr algn="ctr"/>
            <a:r>
              <a:rPr lang="en-US" sz="2800" b="1" u="sng" dirty="0">
                <a:effectLst/>
                <a:latin typeface="Calibri" panose="020F0502020204030204" pitchFamily="34" charset="0"/>
                <a:ea typeface="Calibri" panose="020F0502020204030204" pitchFamily="34" charset="0"/>
                <a:cs typeface="Calibri" panose="020F0502020204030204" pitchFamily="34" charset="0"/>
              </a:rPr>
              <a:t>LERC proposals </a:t>
            </a:r>
            <a:endParaRPr lang="en-IN" sz="2800" u="sng"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67F39E-C453-A223-A108-ED7C896FB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99" y="352199"/>
            <a:ext cx="1343052" cy="279802"/>
          </a:xfrm>
          <a:prstGeom prst="rect">
            <a:avLst/>
          </a:prstGeom>
        </p:spPr>
      </p:pic>
      <p:sp>
        <p:nvSpPr>
          <p:cNvPr id="5" name="TextBox 4">
            <a:extLst>
              <a:ext uri="{FF2B5EF4-FFF2-40B4-BE49-F238E27FC236}">
                <a16:creationId xmlns:a16="http://schemas.microsoft.com/office/drawing/2014/main" id="{666BC90B-7AD7-3E6E-920B-C059B6276141}"/>
              </a:ext>
            </a:extLst>
          </p:cNvPr>
          <p:cNvSpPr txBox="1"/>
          <p:nvPr/>
        </p:nvSpPr>
        <p:spPr>
          <a:xfrm>
            <a:off x="1008993" y="1832622"/>
            <a:ext cx="10190144" cy="3801041"/>
          </a:xfrm>
          <a:prstGeom prst="rect">
            <a:avLst/>
          </a:prstGeom>
          <a:noFill/>
        </p:spPr>
        <p:txBody>
          <a:bodyPr wrap="square">
            <a:spAutoFit/>
          </a:bodyPr>
          <a:lstStyle/>
          <a:p>
            <a:pPr marL="342900" indent="-342900" algn="just">
              <a:spcBef>
                <a:spcPts val="600"/>
              </a:spcBef>
              <a:buSzPct val="70000"/>
              <a:buFont typeface="Wingdings" panose="05000000000000000000" pitchFamily="2" charset="2"/>
              <a:buChar char="Ø"/>
              <a:defRPr/>
            </a:pPr>
            <a:r>
              <a:rPr lang="en-US" sz="2400" dirty="0"/>
              <a:t>Empaneling LERC for testing of PNG Stoves and Hoses being used in PNG Network, supplied through CGDs and ensuring quality.</a:t>
            </a:r>
          </a:p>
          <a:p>
            <a:pPr marL="342900" indent="-342900" algn="just">
              <a:spcBef>
                <a:spcPts val="600"/>
              </a:spcBef>
              <a:buSzPct val="70000"/>
              <a:buFont typeface="Wingdings" panose="05000000000000000000" pitchFamily="2" charset="2"/>
              <a:buChar char="Ø"/>
              <a:defRPr/>
            </a:pPr>
            <a:endParaRPr lang="en-US" sz="2400" dirty="0"/>
          </a:p>
          <a:p>
            <a:pPr marL="342900" indent="-342900" algn="just">
              <a:spcBef>
                <a:spcPts val="600"/>
              </a:spcBef>
              <a:buSzPct val="70000"/>
              <a:buFont typeface="Wingdings" panose="05000000000000000000" pitchFamily="2" charset="2"/>
              <a:buChar char="Ø"/>
              <a:defRPr/>
            </a:pPr>
            <a:r>
              <a:rPr lang="en-US" sz="2400" dirty="0"/>
              <a:t>Development of new IS Standard for PNG Stoves and hoses as per the requirement.</a:t>
            </a:r>
          </a:p>
          <a:p>
            <a:pPr marL="342900" indent="-342900" algn="just">
              <a:spcBef>
                <a:spcPts val="600"/>
              </a:spcBef>
              <a:buSzPct val="70000"/>
              <a:buFont typeface="Wingdings" panose="05000000000000000000" pitchFamily="2" charset="2"/>
              <a:buChar char="Ø"/>
              <a:defRPr/>
            </a:pPr>
            <a:endParaRPr lang="en-US" sz="2400" dirty="0"/>
          </a:p>
          <a:p>
            <a:pPr marL="342900" indent="-342900" algn="just">
              <a:spcBef>
                <a:spcPts val="600"/>
              </a:spcBef>
              <a:buSzPct val="70000"/>
              <a:buFont typeface="Wingdings" panose="05000000000000000000" pitchFamily="2" charset="2"/>
              <a:buChar char="Ø"/>
              <a:defRPr/>
            </a:pPr>
            <a:r>
              <a:rPr lang="en-US" sz="2400" dirty="0"/>
              <a:t>Development (jointly with PNGRB, IIIP and other reputed institutions) of new PNG Stoves and hose exclusively for PNG usage.</a:t>
            </a:r>
          </a:p>
          <a:p>
            <a:pPr marL="342900" indent="-342900" algn="just">
              <a:spcBef>
                <a:spcPts val="600"/>
              </a:spcBef>
              <a:buSzPct val="70000"/>
              <a:buFont typeface="Wingdings" panose="05000000000000000000" pitchFamily="2" charset="2"/>
              <a:buChar char="Ø"/>
              <a:defRPr/>
            </a:pPr>
            <a:endParaRPr lang="en-US" sz="2400" dirty="0"/>
          </a:p>
        </p:txBody>
      </p:sp>
      <p:sp>
        <p:nvSpPr>
          <p:cNvPr id="4" name="Rectangle 3">
            <a:extLst>
              <a:ext uri="{FF2B5EF4-FFF2-40B4-BE49-F238E27FC236}">
                <a16:creationId xmlns:a16="http://schemas.microsoft.com/office/drawing/2014/main" id="{701911BD-7BD6-DB31-472F-074DC200C563}"/>
              </a:ext>
            </a:extLst>
          </p:cNvPr>
          <p:cNvSpPr/>
          <p:nvPr/>
        </p:nvSpPr>
        <p:spPr>
          <a:xfrm>
            <a:off x="149636" y="907124"/>
            <a:ext cx="11889397"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IN" sz="2160"/>
          </a:p>
        </p:txBody>
      </p:sp>
    </p:spTree>
    <p:extLst>
      <p:ext uri="{BB962C8B-B14F-4D97-AF65-F5344CB8AC3E}">
        <p14:creationId xmlns:p14="http://schemas.microsoft.com/office/powerpoint/2010/main" val="150089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CB2432F4-F0CB-4BF7-907D-0BBCA5A44A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1583" y="1976439"/>
            <a:ext cx="5564186" cy="278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106;p14">
            <a:extLst>
              <a:ext uri="{FF2B5EF4-FFF2-40B4-BE49-F238E27FC236}">
                <a16:creationId xmlns:a16="http://schemas.microsoft.com/office/drawing/2014/main" id="{97F99520-DA99-8170-F156-8B73C090A6E5}"/>
              </a:ext>
            </a:extLst>
          </p:cNvPr>
          <p:cNvSpPr txBox="1">
            <a:spLocks noGrp="1"/>
          </p:cNvSpPr>
          <p:nvPr>
            <p:ph type="sldNum" sz="quarter" idx="12"/>
          </p:nvPr>
        </p:nvSpPr>
        <p:spPr>
          <a:xfrm>
            <a:off x="11307433" y="6262577"/>
            <a:ext cx="731600" cy="4180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21</a:t>
            </a:fld>
            <a:endParaRPr dirty="0"/>
          </a:p>
        </p:txBody>
      </p:sp>
      <p:pic>
        <p:nvPicPr>
          <p:cNvPr id="5" name="Picture 4">
            <a:extLst>
              <a:ext uri="{FF2B5EF4-FFF2-40B4-BE49-F238E27FC236}">
                <a16:creationId xmlns:a16="http://schemas.microsoft.com/office/drawing/2014/main" id="{6CDEDAF3-1964-158A-5620-11E33383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99" y="352199"/>
            <a:ext cx="1343052" cy="279802"/>
          </a:xfrm>
          <a:prstGeom prst="rect">
            <a:avLst/>
          </a:prstGeom>
        </p:spPr>
      </p:pic>
      <p:pic>
        <p:nvPicPr>
          <p:cNvPr id="2" name="Picture 1">
            <a:extLst>
              <a:ext uri="{FF2B5EF4-FFF2-40B4-BE49-F238E27FC236}">
                <a16:creationId xmlns:a16="http://schemas.microsoft.com/office/drawing/2014/main" id="{64615CD2-801A-5A7A-E6B2-B2365CED793C}"/>
              </a:ext>
            </a:extLst>
          </p:cNvPr>
          <p:cNvPicPr>
            <a:picLocks noChangeAspect="1"/>
          </p:cNvPicPr>
          <p:nvPr/>
        </p:nvPicPr>
        <p:blipFill>
          <a:blip r:embed="rId4"/>
          <a:stretch>
            <a:fillRect/>
          </a:stretch>
        </p:blipFill>
        <p:spPr>
          <a:xfrm>
            <a:off x="612218" y="3769984"/>
            <a:ext cx="3185436" cy="2735817"/>
          </a:xfrm>
          <a:prstGeom prst="rect">
            <a:avLst/>
          </a:prstGeom>
        </p:spPr>
      </p:pic>
    </p:spTree>
    <p:extLst>
      <p:ext uri="{BB962C8B-B14F-4D97-AF65-F5344CB8AC3E}">
        <p14:creationId xmlns:p14="http://schemas.microsoft.com/office/powerpoint/2010/main" val="153616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17"/>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12" name="TextBox 11"/>
          <p:cNvSpPr txBox="1"/>
          <p:nvPr/>
        </p:nvSpPr>
        <p:spPr>
          <a:xfrm>
            <a:off x="2944510" y="1381691"/>
            <a:ext cx="8407833"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LERC has been recognized as a Scientific and Industrial Research Organization (SIRO) by Dept. of Scientific and Industrial Research (DSIR), Government of India.</a:t>
            </a:r>
            <a:endParaRPr lang="en-IN" sz="2000" dirty="0">
              <a:latin typeface="Cambria" panose="02040503050406030204" pitchFamily="18" charset="0"/>
              <a:ea typeface="Cambria" panose="02040503050406030204" pitchFamily="18" charset="0"/>
            </a:endParaRPr>
          </a:p>
        </p:txBody>
      </p:sp>
      <p:pic>
        <p:nvPicPr>
          <p:cNvPr id="13" name="Picture 2" descr="https://encrypted-tbn0.gstatic.com/images?q=tbn:ANd9GcSEWrxu4eQBQZijNkQMd2gIF3xdXSD1pE4qP-_tTgyGKjPww2aUgosk9_Fv">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8125" y1="96599" x2="28125" y2="96599"/>
                        <a14:foregroundMark x1="74219" y1="95238" x2="74219" y2="95238"/>
                        <a14:backgroundMark x1="13281" y1="79592" x2="13281" y2="79592"/>
                        <a14:backgroundMark x1="89063" y1="82993" x2="89063" y2="82993"/>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68529" y="2602114"/>
            <a:ext cx="1026376" cy="117872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010191" y="1381691"/>
            <a:ext cx="1343052" cy="911294"/>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IN" sz="2400" dirty="0">
                <a:latin typeface="Cambria" panose="02040503050406030204" pitchFamily="18" charset="0"/>
                <a:ea typeface="Cambria" panose="02040503050406030204" pitchFamily="18" charset="0"/>
              </a:rPr>
              <a:t>A</a:t>
            </a:r>
          </a:p>
        </p:txBody>
      </p:sp>
      <p:sp>
        <p:nvSpPr>
          <p:cNvPr id="15" name="TextBox 14"/>
          <p:cNvSpPr txBox="1"/>
          <p:nvPr/>
        </p:nvSpPr>
        <p:spPr>
          <a:xfrm>
            <a:off x="2899598" y="2602114"/>
            <a:ext cx="8407833" cy="1323439"/>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LERC is accredited for technical competence by National Board of Accreditation Laboratories (NABL) for testing services as per ISO 17025:2017 standard thus providing customers a ready means of competent and reliable services.</a:t>
            </a:r>
            <a:endParaRPr lang="en-IN" sz="2000" dirty="0">
              <a:latin typeface="Cambria" panose="02040503050406030204" pitchFamily="18" charset="0"/>
              <a:ea typeface="Cambria" panose="02040503050406030204" pitchFamily="18" charset="0"/>
            </a:endParaRPr>
          </a:p>
        </p:txBody>
      </p:sp>
      <p:pic>
        <p:nvPicPr>
          <p:cNvPr id="16" name="Picture 2" descr="Image result for BIS">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72236" y="3890983"/>
            <a:ext cx="1832447" cy="12535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44510" y="4225528"/>
            <a:ext cx="8201587" cy="707886"/>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LERC is also recognized by Bureau of Indian Standards for testing of LPG Equipments as per the relevant Indian Standards.</a:t>
            </a:r>
            <a:endParaRPr lang="en-IN" sz="2000" dirty="0">
              <a:latin typeface="Cambria" panose="02040503050406030204" pitchFamily="18" charset="0"/>
              <a:ea typeface="Cambria" panose="02040503050406030204" pitchFamily="18" charset="0"/>
            </a:endParaRPr>
          </a:p>
        </p:txBody>
      </p:sp>
      <p:pic>
        <p:nvPicPr>
          <p:cNvPr id="8194" name="Picture 2" descr="Rewards And Recognition Images – Browse 15,030 Stock Photos, Vectors, and  Video | Adobe Stock">
            <a:extLst>
              <a:ext uri="{FF2B5EF4-FFF2-40B4-BE49-F238E27FC236}">
                <a16:creationId xmlns:a16="http://schemas.microsoft.com/office/drawing/2014/main" id="{20554D79-3308-EC9C-37B0-831A08F9A9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4"/>
          <a:stretch/>
        </p:blipFill>
        <p:spPr bwMode="auto">
          <a:xfrm>
            <a:off x="4222094" y="90447"/>
            <a:ext cx="5193510" cy="9683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603B955-BBDF-1124-36C5-FCBB9C7E81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021" y="171078"/>
            <a:ext cx="1343052" cy="279802"/>
          </a:xfrm>
          <a:prstGeom prst="rect">
            <a:avLst/>
          </a:prstGeom>
        </p:spPr>
      </p:pic>
      <p:sp>
        <p:nvSpPr>
          <p:cNvPr id="3" name="TextBox 2">
            <a:extLst>
              <a:ext uri="{FF2B5EF4-FFF2-40B4-BE49-F238E27FC236}">
                <a16:creationId xmlns:a16="http://schemas.microsoft.com/office/drawing/2014/main" id="{D00C0FB4-0DF9-6EF1-CEE2-A6C2985E7E6E}"/>
              </a:ext>
            </a:extLst>
          </p:cNvPr>
          <p:cNvSpPr txBox="1"/>
          <p:nvPr/>
        </p:nvSpPr>
        <p:spPr>
          <a:xfrm>
            <a:off x="2944510" y="5505777"/>
            <a:ext cx="8201587" cy="707886"/>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LERC is also recognized by SASO for testing of LPG Equipments as per the relevant Indian Standards.</a:t>
            </a:r>
            <a:endParaRPr lang="en-IN" sz="20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6E33343-9672-E832-0021-3B9776AE4049}"/>
              </a:ext>
            </a:extLst>
          </p:cNvPr>
          <p:cNvPicPr>
            <a:picLocks noChangeAspect="1"/>
          </p:cNvPicPr>
          <p:nvPr/>
        </p:nvPicPr>
        <p:blipFill>
          <a:blip r:embed="rId11"/>
          <a:stretch>
            <a:fillRect/>
          </a:stretch>
        </p:blipFill>
        <p:spPr>
          <a:xfrm>
            <a:off x="1168528" y="5301702"/>
            <a:ext cx="1184715" cy="1116036"/>
          </a:xfrm>
          <a:prstGeom prst="rect">
            <a:avLst/>
          </a:prstGeom>
        </p:spPr>
      </p:pic>
    </p:spTree>
    <p:extLst>
      <p:ext uri="{BB962C8B-B14F-4D97-AF65-F5344CB8AC3E}">
        <p14:creationId xmlns:p14="http://schemas.microsoft.com/office/powerpoint/2010/main" val="355457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Brief about LERC</a:t>
            </a:r>
            <a:endParaRPr lang="en-IN" sz="2800" b="1" u="sng" dirty="0">
              <a:latin typeface="+mn-lt"/>
            </a:endParaRPr>
          </a:p>
        </p:txBody>
      </p:sp>
      <p:sp>
        <p:nvSpPr>
          <p:cNvPr id="5" name="Rectangle 3"/>
          <p:cNvSpPr txBox="1">
            <a:spLocks noChangeArrowheads="1"/>
          </p:cNvSpPr>
          <p:nvPr/>
        </p:nvSpPr>
        <p:spPr>
          <a:xfrm>
            <a:off x="753036"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is a well-known R &amp; D and Testing entity for Oil Marketing Companies.</a:t>
            </a:r>
          </a:p>
          <a:p>
            <a:pPr>
              <a:lnSpc>
                <a:spcPct val="120000"/>
              </a:lnSpc>
              <a:spcAft>
                <a:spcPts val="800"/>
              </a:spcAft>
            </a:pPr>
            <a:r>
              <a:rPr lang="en-US" sz="1800" b="1" kern="100" dirty="0">
                <a:latin typeface="Calibri" panose="020F0502020204030204" pitchFamily="34" charset="0"/>
                <a:ea typeface="Calibri" panose="020F0502020204030204" pitchFamily="34" charset="0"/>
                <a:cs typeface="Mangal" panose="02040503050203030202" pitchFamily="18" charset="0"/>
              </a:rPr>
              <a:t>LERC is recognized by various reputed </a:t>
            </a:r>
            <a:r>
              <a:rPr lang="en-US" sz="1800" b="1" kern="100" dirty="0" err="1">
                <a:latin typeface="Calibri" panose="020F0502020204030204" pitchFamily="34" charset="0"/>
                <a:ea typeface="Calibri" panose="020F0502020204030204" pitchFamily="34" charset="0"/>
                <a:cs typeface="Mangal" panose="02040503050203030202" pitchFamily="18" charset="0"/>
              </a:rPr>
              <a:t>organisations</a:t>
            </a:r>
            <a:r>
              <a:rPr lang="en-US" sz="1800" b="1" kern="100" dirty="0">
                <a:latin typeface="Calibri" panose="020F0502020204030204" pitchFamily="34" charset="0"/>
                <a:ea typeface="Calibri" panose="020F0502020204030204" pitchFamily="34" charset="0"/>
                <a:cs typeface="Mangal" panose="02040503050203030202" pitchFamily="18" charset="0"/>
              </a:rPr>
              <a:t> viz. </a:t>
            </a:r>
          </a:p>
          <a:p>
            <a:pPr lvl="1">
              <a:lnSpc>
                <a:spcPct val="120000"/>
              </a:lnSpc>
              <a:spcAft>
                <a:spcPts val="800"/>
              </a:spcAft>
            </a:pPr>
            <a:r>
              <a:rPr lang="en-US" kern="100" dirty="0">
                <a:latin typeface="Calibri" panose="020F0502020204030204" pitchFamily="34" charset="0"/>
                <a:ea typeface="Calibri" panose="020F0502020204030204" pitchFamily="34" charset="0"/>
                <a:cs typeface="Mangal" panose="02040503050203030202" pitchFamily="18" charset="0"/>
              </a:rPr>
              <a:t>PESO</a:t>
            </a:r>
          </a:p>
          <a:p>
            <a:pPr lvl="1">
              <a:lnSpc>
                <a:spcPct val="120000"/>
              </a:lnSpc>
              <a:spcAft>
                <a:spcPts val="800"/>
              </a:spcAft>
            </a:pPr>
            <a:r>
              <a:rPr lang="en-US" kern="100" dirty="0">
                <a:latin typeface="Calibri" panose="020F0502020204030204" pitchFamily="34" charset="0"/>
                <a:ea typeface="Calibri" panose="020F0502020204030204" pitchFamily="34" charset="0"/>
                <a:cs typeface="Mangal" panose="02040503050203030202" pitchFamily="18" charset="0"/>
              </a:rPr>
              <a:t>Dept of Scientific and Industrial Research </a:t>
            </a:r>
          </a:p>
          <a:p>
            <a:pPr lvl="1">
              <a:lnSpc>
                <a:spcPct val="120000"/>
              </a:lnSpc>
              <a:spcAft>
                <a:spcPts val="800"/>
              </a:spcAft>
            </a:pPr>
            <a:r>
              <a:rPr lang="en-US" kern="100" dirty="0">
                <a:latin typeface="Calibri" panose="020F0502020204030204" pitchFamily="34" charset="0"/>
                <a:ea typeface="Calibri" panose="020F0502020204030204" pitchFamily="34" charset="0"/>
                <a:cs typeface="Mangal" panose="02040503050203030202" pitchFamily="18" charset="0"/>
              </a:rPr>
              <a:t>NABL</a:t>
            </a:r>
          </a:p>
          <a:p>
            <a:pPr lvl="1">
              <a:lnSpc>
                <a:spcPct val="120000"/>
              </a:lnSpc>
              <a:spcAft>
                <a:spcPts val="800"/>
              </a:spcAft>
            </a:pPr>
            <a:r>
              <a:rPr lang="en-US" kern="100" dirty="0">
                <a:latin typeface="Calibri" panose="020F0502020204030204" pitchFamily="34" charset="0"/>
                <a:ea typeface="Calibri" panose="020F0502020204030204" pitchFamily="34" charset="0"/>
                <a:cs typeface="Mangal" panose="02040503050203030202" pitchFamily="18" charset="0"/>
              </a:rPr>
              <a:t>SASO</a:t>
            </a:r>
          </a:p>
          <a:p>
            <a:pPr>
              <a:lnSpc>
                <a:spcPct val="120000"/>
              </a:lnSpc>
              <a:spcAft>
                <a:spcPts val="800"/>
              </a:spcAft>
            </a:pPr>
            <a:r>
              <a:rPr lang="en-US" sz="1800" b="1" kern="100" dirty="0">
                <a:effectLst/>
                <a:latin typeface="Calibri" panose="020F0502020204030204" pitchFamily="34" charset="0"/>
                <a:ea typeface="Calibri" panose="020F0502020204030204" pitchFamily="34" charset="0"/>
                <a:cs typeface="Mangal" panose="02040503050203030202" pitchFamily="18" charset="0"/>
              </a:rPr>
              <a:t>LERC is one of the members of various Technical Committees of BIS:</a:t>
            </a:r>
          </a:p>
          <a:p>
            <a:pPr lvl="1">
              <a:lnSpc>
                <a:spcPct val="120000"/>
              </a:lnSpc>
              <a:spcAft>
                <a:spcPts val="800"/>
              </a:spcAft>
            </a:pPr>
            <a:r>
              <a:rPr lang="en-US" kern="100" dirty="0">
                <a:effectLst/>
                <a:latin typeface="Calibri" panose="020F0502020204030204" pitchFamily="34" charset="0"/>
                <a:ea typeface="Calibri" panose="020F0502020204030204" pitchFamily="34" charset="0"/>
                <a:cs typeface="Mangal" panose="02040503050203030202" pitchFamily="18" charset="0"/>
              </a:rPr>
              <a:t>MED 16 (Gas Cylinder committee), 			PGD 26 : Metrology</a:t>
            </a:r>
          </a:p>
          <a:p>
            <a:pPr lvl="1">
              <a:lnSpc>
                <a:spcPct val="120000"/>
              </a:lnSpc>
              <a:spcAft>
                <a:spcPts val="800"/>
              </a:spcAft>
            </a:pPr>
            <a:r>
              <a:rPr lang="en-US" kern="100" dirty="0">
                <a:effectLst/>
                <a:latin typeface="Calibri" panose="020F0502020204030204" pitchFamily="34" charset="0"/>
                <a:ea typeface="Calibri" panose="020F0502020204030204" pitchFamily="34" charset="0"/>
                <a:cs typeface="Mangal" panose="02040503050203030202" pitchFamily="18" charset="0"/>
              </a:rPr>
              <a:t>MED 23 (</a:t>
            </a:r>
            <a:r>
              <a:rPr lang="en-US" kern="100" dirty="0">
                <a:latin typeface="Calibri" panose="020F0502020204030204" pitchFamily="34" charset="0"/>
                <a:ea typeface="Calibri" panose="020F0502020204030204" pitchFamily="34" charset="0"/>
                <a:cs typeface="Mangal" panose="02040503050203030202" pitchFamily="18" charset="0"/>
              </a:rPr>
              <a:t>B</a:t>
            </a:r>
            <a:r>
              <a:rPr lang="en-US" kern="100" dirty="0">
                <a:effectLst/>
                <a:latin typeface="Calibri" panose="020F0502020204030204" pitchFamily="34" charset="0"/>
                <a:ea typeface="Calibri" panose="020F0502020204030204" pitchFamily="34" charset="0"/>
                <a:cs typeface="Mangal" panose="02040503050203030202" pitchFamily="18" charset="0"/>
              </a:rPr>
              <a:t>urning Gas Appliances committee), 		PCD 29 : Rubber related</a:t>
            </a:r>
          </a:p>
          <a:p>
            <a:pPr lvl="1">
              <a:lnSpc>
                <a:spcPct val="120000"/>
              </a:lnSpc>
              <a:spcAft>
                <a:spcPts val="800"/>
              </a:spcAft>
            </a:pPr>
            <a:r>
              <a:rPr lang="en-US" kern="100" dirty="0">
                <a:effectLst/>
                <a:latin typeface="Calibri" panose="020F0502020204030204" pitchFamily="34" charset="0"/>
                <a:ea typeface="Calibri" panose="020F0502020204030204" pitchFamily="34" charset="0"/>
                <a:cs typeface="Mangal" panose="02040503050203030202" pitchFamily="18" charset="0"/>
              </a:rPr>
              <a:t>MED 26 (</a:t>
            </a:r>
            <a:r>
              <a:rPr lang="en-US" kern="100" dirty="0">
                <a:latin typeface="Calibri" panose="020F0502020204030204" pitchFamily="34" charset="0"/>
                <a:ea typeface="Calibri" panose="020F0502020204030204" pitchFamily="34" charset="0"/>
                <a:cs typeface="Mangal" panose="02040503050203030202" pitchFamily="18" charset="0"/>
              </a:rPr>
              <a:t>E</a:t>
            </a:r>
            <a:r>
              <a:rPr lang="en-US" kern="100" dirty="0">
                <a:effectLst/>
                <a:latin typeface="Calibri" panose="020F0502020204030204" pitchFamily="34" charset="0"/>
                <a:ea typeface="Calibri" panose="020F0502020204030204" pitchFamily="34" charset="0"/>
                <a:cs typeface="Mangal" panose="02040503050203030202" pitchFamily="18" charset="0"/>
              </a:rPr>
              <a:t>thanol Stoves) 				PCD 3 : LPG</a:t>
            </a:r>
          </a:p>
          <a:p>
            <a:pPr lvl="1">
              <a:lnSpc>
                <a:spcPct val="120000"/>
              </a:lnSpc>
              <a:spcAft>
                <a:spcPts val="800"/>
              </a:spcAft>
            </a:pPr>
            <a:r>
              <a:rPr lang="en-US" kern="100" dirty="0">
                <a:effectLst/>
                <a:latin typeface="Calibri" panose="020F0502020204030204" pitchFamily="34" charset="0"/>
                <a:ea typeface="Calibri" panose="020F0502020204030204" pitchFamily="34" charset="0"/>
                <a:cs typeface="Mangal" panose="02040503050203030202" pitchFamily="18" charset="0"/>
              </a:rPr>
              <a:t>PCD 13  (Rubber and Coal related </a:t>
            </a:r>
            <a:r>
              <a:rPr lang="en-US" kern="100" dirty="0">
                <a:latin typeface="Calibri" panose="020F0502020204030204" pitchFamily="34" charset="0"/>
                <a:ea typeface="Calibri" panose="020F0502020204030204" pitchFamily="34" charset="0"/>
                <a:cs typeface="Mangal" panose="02040503050203030202" pitchFamily="18" charset="0"/>
              </a:rPr>
              <a:t>P</a:t>
            </a:r>
            <a:r>
              <a:rPr lang="en-US" kern="100" dirty="0">
                <a:effectLst/>
                <a:latin typeface="Calibri" panose="020F0502020204030204" pitchFamily="34" charset="0"/>
                <a:ea typeface="Calibri" panose="020F0502020204030204" pitchFamily="34" charset="0"/>
                <a:cs typeface="Mangal" panose="02040503050203030202" pitchFamily="18" charset="0"/>
              </a:rPr>
              <a:t>roducts) </a:t>
            </a:r>
          </a:p>
          <a:p>
            <a:pPr marL="0" indent="0" algn="just">
              <a:lnSpc>
                <a:spcPct val="120000"/>
              </a:lnSpc>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4</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Tree>
    <p:extLst>
      <p:ext uri="{BB962C8B-B14F-4D97-AF65-F5344CB8AC3E}">
        <p14:creationId xmlns:p14="http://schemas.microsoft.com/office/powerpoint/2010/main" val="274526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827" y="262361"/>
            <a:ext cx="9030892" cy="443754"/>
          </a:xfrm>
          <a:ln>
            <a:solidFill>
              <a:schemeClr val="accent1"/>
            </a:solidFill>
          </a:ln>
        </p:spPr>
        <p:txBody>
          <a:bodyPr>
            <a:noAutofit/>
          </a:bodyPr>
          <a:lstStyle/>
          <a:p>
            <a:pPr algn="ctr"/>
            <a:r>
              <a:rPr lang="en-IN" sz="2800" b="1" u="sng" dirty="0">
                <a:ln w="0"/>
                <a:effectLst>
                  <a:outerShdw blurRad="38100" dist="19050" dir="2700000" algn="tl" rotWithShape="0">
                    <a:schemeClr val="dk1">
                      <a:alpha val="40000"/>
                    </a:schemeClr>
                  </a:outerShdw>
                </a:effectLst>
                <a:latin typeface="+mn-lt"/>
              </a:rPr>
              <a:t>Brief about LERC</a:t>
            </a:r>
            <a:endParaRPr lang="en-IN" sz="2800" b="1" u="sng" dirty="0">
              <a:latin typeface="+mn-lt"/>
            </a:endParaRPr>
          </a:p>
        </p:txBody>
      </p:sp>
      <p:sp>
        <p:nvSpPr>
          <p:cNvPr id="5" name="Rectangle 3"/>
          <p:cNvSpPr txBox="1">
            <a:spLocks noChangeArrowheads="1"/>
          </p:cNvSpPr>
          <p:nvPr/>
        </p:nvSpPr>
        <p:spPr>
          <a:xfrm>
            <a:off x="753035" y="956839"/>
            <a:ext cx="10748683" cy="5638800"/>
          </a:xfrm>
          <a:prstGeom prst="rect">
            <a:avLst/>
          </a:prstGeom>
          <a:ln>
            <a:solidFill>
              <a:schemeClr val="accent1"/>
            </a:solidFill>
          </a:ln>
        </p:spPr>
        <p:txBody>
          <a:bodyPr vert="horz" wrap="square" lIns="75406" tIns="37036" rIns="75406" bIns="37036" numCol="1" rtlCol="0" anchor="t" anchorCtr="0" compatLnSpc="1">
            <a:prstTxWarp prst="textNoShape">
              <a:avLst/>
            </a:prstTxWarp>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Aft>
                <a:spcPts val="800"/>
              </a:spcAft>
            </a:pPr>
            <a:r>
              <a:rPr lang="en-US" sz="1900" b="1" kern="100" dirty="0">
                <a:effectLst/>
                <a:ea typeface="Calibri" panose="020F0502020204030204" pitchFamily="34" charset="0"/>
                <a:cs typeface="Mangal" panose="02040503050203030202" pitchFamily="18" charset="0"/>
              </a:rPr>
              <a:t>LERC is closely working with BIS for development of New Standards and modification of existing standards. Some of them are</a:t>
            </a:r>
          </a:p>
          <a:p>
            <a:pPr lvl="1">
              <a:lnSpc>
                <a:spcPct val="120000"/>
              </a:lnSpc>
              <a:spcAft>
                <a:spcPts val="800"/>
              </a:spcAft>
            </a:pPr>
            <a:r>
              <a:rPr lang="en-IN" sz="1900" dirty="0"/>
              <a:t>New IS 17613 for </a:t>
            </a:r>
            <a:r>
              <a:rPr lang="en-US" sz="1900" b="1" dirty="0"/>
              <a:t>Welded </a:t>
            </a:r>
            <a:r>
              <a:rPr lang="en-IN" sz="1900" b="1" dirty="0"/>
              <a:t>Aluminium</a:t>
            </a:r>
            <a:r>
              <a:rPr lang="en-US" sz="1900" b="1" dirty="0"/>
              <a:t> Alloy cylinders</a:t>
            </a:r>
          </a:p>
          <a:p>
            <a:pPr lvl="1">
              <a:lnSpc>
                <a:spcPct val="120000"/>
              </a:lnSpc>
              <a:spcAft>
                <a:spcPts val="800"/>
              </a:spcAft>
            </a:pPr>
            <a:r>
              <a:rPr lang="en-US" sz="1900" dirty="0"/>
              <a:t>New IS 16280 for </a:t>
            </a:r>
            <a:r>
              <a:rPr lang="en-US" sz="1900" b="1" dirty="0"/>
              <a:t>Variable High Pressure Regulators</a:t>
            </a:r>
            <a:r>
              <a:rPr lang="en-US" sz="1900" dirty="0"/>
              <a:t>.</a:t>
            </a:r>
          </a:p>
          <a:p>
            <a:pPr lvl="1">
              <a:lnSpc>
                <a:spcPct val="120000"/>
              </a:lnSpc>
              <a:spcAft>
                <a:spcPts val="800"/>
              </a:spcAft>
            </a:pPr>
            <a:r>
              <a:rPr lang="en-US" sz="1900" dirty="0"/>
              <a:t>New IS 18380-2023 for </a:t>
            </a:r>
            <a:r>
              <a:rPr lang="en-US" sz="1900" b="1" dirty="0"/>
              <a:t>Ethanol Stoves</a:t>
            </a:r>
          </a:p>
          <a:p>
            <a:pPr lvl="1">
              <a:lnSpc>
                <a:spcPct val="120000"/>
              </a:lnSpc>
              <a:spcAft>
                <a:spcPts val="800"/>
              </a:spcAft>
            </a:pPr>
            <a:r>
              <a:rPr lang="en-US" sz="1900" dirty="0"/>
              <a:t>New IS 17153 for </a:t>
            </a:r>
            <a:r>
              <a:rPr lang="en-US" sz="1900" b="1" dirty="0"/>
              <a:t>PNG stoves</a:t>
            </a:r>
            <a:r>
              <a:rPr lang="en-US" sz="1900" dirty="0"/>
              <a:t>.</a:t>
            </a:r>
          </a:p>
          <a:p>
            <a:pPr lvl="1">
              <a:lnSpc>
                <a:spcPct val="120000"/>
              </a:lnSpc>
              <a:spcAft>
                <a:spcPts val="800"/>
              </a:spcAft>
            </a:pPr>
            <a:r>
              <a:rPr lang="en-US" sz="1900" dirty="0"/>
              <a:t>New IS 15020 for </a:t>
            </a:r>
            <a:r>
              <a:rPr lang="en-US" sz="1900" b="1" dirty="0"/>
              <a:t>Methanol Stoves</a:t>
            </a:r>
            <a:endParaRPr lang="en-IN" sz="1900" b="1" dirty="0"/>
          </a:p>
          <a:p>
            <a:pPr lvl="1">
              <a:lnSpc>
                <a:spcPct val="120000"/>
              </a:lnSpc>
              <a:spcAft>
                <a:spcPts val="800"/>
              </a:spcAft>
            </a:pPr>
            <a:r>
              <a:rPr lang="en-IN" sz="1900" dirty="0"/>
              <a:t>New IS 16646 : 2017 for Transportable Refillable Fully Wrapped </a:t>
            </a:r>
            <a:r>
              <a:rPr lang="en-IN" sz="1900" b="1" dirty="0"/>
              <a:t>Composite Cylinders </a:t>
            </a:r>
            <a:r>
              <a:rPr lang="en-IN" sz="1900" dirty="0"/>
              <a:t>for Liquefied Petroleum Gas (LPG)</a:t>
            </a:r>
          </a:p>
          <a:p>
            <a:pPr lvl="1">
              <a:lnSpc>
                <a:spcPct val="120000"/>
              </a:lnSpc>
              <a:spcAft>
                <a:spcPts val="800"/>
              </a:spcAft>
            </a:pPr>
            <a:r>
              <a:rPr lang="en-US" sz="1900" dirty="0"/>
              <a:t>Amendment of IS 9798 incorporates </a:t>
            </a:r>
            <a:r>
              <a:rPr lang="en-US" sz="1900" b="1" dirty="0"/>
              <a:t>DPR inlet sealing </a:t>
            </a:r>
            <a:r>
              <a:rPr lang="en-US" sz="1900" dirty="0"/>
              <a:t>Test procedure, making it mandatory for all DPR manufacturers.</a:t>
            </a:r>
          </a:p>
          <a:p>
            <a:pPr lvl="1">
              <a:lnSpc>
                <a:spcPct val="120000"/>
              </a:lnSpc>
              <a:spcAft>
                <a:spcPts val="800"/>
              </a:spcAft>
            </a:pPr>
            <a:r>
              <a:rPr lang="en-US" sz="1900" dirty="0"/>
              <a:t>Amendment of IS 4246:2002 with regards to </a:t>
            </a:r>
            <a:r>
              <a:rPr lang="en-US" sz="1900" b="1" dirty="0"/>
              <a:t>Cook-Top</a:t>
            </a:r>
            <a:endParaRPr lang="en-IN" sz="1900" kern="100" dirty="0">
              <a:solidFill>
                <a:schemeClr val="accent2"/>
              </a:solidFill>
              <a:effectLst/>
              <a:ea typeface="Calibri" panose="020F0502020204030204" pitchFamily="34" charset="0"/>
              <a:cs typeface="Mangal" panose="02040503050203030202" pitchFamily="18" charset="0"/>
            </a:endParaRPr>
          </a:p>
          <a:p>
            <a:pPr>
              <a:lnSpc>
                <a:spcPct val="120000"/>
              </a:lnSpc>
              <a:spcAft>
                <a:spcPts val="800"/>
              </a:spcAft>
            </a:pPr>
            <a:r>
              <a:rPr lang="en-US" sz="1900" b="1" kern="100" dirty="0">
                <a:effectLst/>
                <a:ea typeface="Calibri" panose="020F0502020204030204" pitchFamily="34" charset="0"/>
                <a:cs typeface="Mangal" panose="02040503050203030202" pitchFamily="18" charset="0"/>
              </a:rPr>
              <a:t>Collaborating with MoPNG on investigation of LPG related accidents as well as development of new requirements </a:t>
            </a:r>
            <a:endParaRPr lang="en-IN" sz="1900" kern="100" dirty="0">
              <a:effectLst/>
              <a:ea typeface="Calibri" panose="020F0502020204030204" pitchFamily="34" charset="0"/>
              <a:cs typeface="Mangal" panose="02040503050203030202" pitchFamily="18" charset="0"/>
            </a:endParaRPr>
          </a:p>
          <a:p>
            <a:pPr marL="0" indent="0" algn="just">
              <a:lnSpc>
                <a:spcPct val="120000"/>
              </a:lnSpc>
              <a:buSzPct val="81000"/>
              <a:buNone/>
              <a:defRPr/>
            </a:pPr>
            <a:endParaRPr lang="en-US" sz="1900" b="1" dirty="0">
              <a:solidFill>
                <a:srgbClr val="000000"/>
              </a:solidFill>
              <a:cs typeface="Calibri" pitchFamily="34" charset="0"/>
            </a:endParaRPr>
          </a:p>
          <a:p>
            <a:pPr marL="0" indent="0" algn="just">
              <a:buSzPct val="81000"/>
              <a:buNone/>
              <a:defRPr/>
            </a:pPr>
            <a:endParaRPr lang="en-US" sz="1900" b="1" dirty="0">
              <a:solidFill>
                <a:srgbClr val="000000"/>
              </a:solidFill>
              <a:cs typeface="Calibri" pitchFamily="34" charset="0"/>
            </a:endParaRPr>
          </a:p>
          <a:p>
            <a:pPr marL="0" indent="0" algn="just">
              <a:buSzPct val="81000"/>
              <a:buNone/>
              <a:defRPr/>
            </a:pPr>
            <a:endParaRPr lang="en-US" sz="2000" b="1" dirty="0">
              <a:solidFill>
                <a:srgbClr val="000000"/>
              </a:solidFill>
              <a:latin typeface="Calibri" pitchFamily="34" charset="0"/>
              <a:cs typeface="Calibri" pitchFamily="34" charset="0"/>
            </a:endParaRPr>
          </a:p>
        </p:txBody>
      </p:sp>
      <p:sp>
        <p:nvSpPr>
          <p:cNvPr id="18" name="Slide Number Placeholder 17"/>
          <p:cNvSpPr>
            <a:spLocks noGrp="1"/>
          </p:cNvSpPr>
          <p:nvPr>
            <p:ph type="sldNum" sz="quarter" idx="12"/>
          </p:nvPr>
        </p:nvSpPr>
        <p:spPr>
          <a:xfrm>
            <a:off x="9448800" y="6526852"/>
            <a:ext cx="2743200" cy="365125"/>
          </a:xfrm>
        </p:spPr>
        <p:txBody>
          <a:bodyPr/>
          <a:lstStyle/>
          <a:p>
            <a:pPr fontAlgn="base">
              <a:spcBef>
                <a:spcPct val="0"/>
              </a:spcBef>
              <a:spcAft>
                <a:spcPct val="0"/>
              </a:spcAft>
            </a:pPr>
            <a:fld id="{E99B107F-8A76-4967-9B36-9BC4F5B6E677}" type="slidenum">
              <a:rPr lang="en-IN">
                <a:solidFill>
                  <a:srgbClr val="000000"/>
                </a:solidFill>
                <a:latin typeface="Verdana" pitchFamily="34" charset="0"/>
              </a:rPr>
              <a:pPr fontAlgn="base">
                <a:spcBef>
                  <a:spcPct val="0"/>
                </a:spcBef>
                <a:spcAft>
                  <a:spcPct val="0"/>
                </a:spcAft>
              </a:pPr>
              <a:t>5</a:t>
            </a:fld>
            <a:endParaRPr lang="en-IN" dirty="0">
              <a:solidFill>
                <a:srgbClr val="000000"/>
              </a:solidFill>
              <a:latin typeface="Verdana" pitchFamily="34" charset="0"/>
            </a:endParaRPr>
          </a:p>
        </p:txBody>
      </p:sp>
      <p:pic>
        <p:nvPicPr>
          <p:cNvPr id="3" name="Picture 2">
            <a:extLst>
              <a:ext uri="{FF2B5EF4-FFF2-40B4-BE49-F238E27FC236}">
                <a16:creationId xmlns:a16="http://schemas.microsoft.com/office/drawing/2014/main" id="{94D54829-ED77-7C1C-0448-D22673F04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3" y="307976"/>
            <a:ext cx="1692123" cy="352525"/>
          </a:xfrm>
          <a:prstGeom prst="rect">
            <a:avLst/>
          </a:prstGeom>
        </p:spPr>
      </p:pic>
    </p:spTree>
    <p:extLst>
      <p:ext uri="{BB962C8B-B14F-4D97-AF65-F5344CB8AC3E}">
        <p14:creationId xmlns:p14="http://schemas.microsoft.com/office/powerpoint/2010/main" val="128402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228" y="885122"/>
            <a:ext cx="8325779" cy="837473"/>
          </a:xfrm>
          <a:prstGeom prst="rect">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indent="-342900" algn="ctr">
              <a:lnSpc>
                <a:spcPct val="150000"/>
              </a:lnSpc>
              <a:defRPr/>
            </a:pPr>
            <a:r>
              <a:rPr lang="en-IN" sz="3600" b="1" dirty="0">
                <a:solidFill>
                  <a:srgbClr val="C00000"/>
                </a:solidFill>
              </a:rPr>
              <a:t>PNG Stove</a:t>
            </a:r>
            <a:endParaRPr lang="en-US" altLang="en-US" sz="3600" b="1" dirty="0">
              <a:solidFill>
                <a:srgbClr val="C00000"/>
              </a:solidFill>
              <a:latin typeface="+mn-lt"/>
            </a:endParaRPr>
          </a:p>
        </p:txBody>
      </p:sp>
      <p:sp>
        <p:nvSpPr>
          <p:cNvPr id="3" name="TextBox 2">
            <a:extLst>
              <a:ext uri="{FF2B5EF4-FFF2-40B4-BE49-F238E27FC236}">
                <a16:creationId xmlns:a16="http://schemas.microsoft.com/office/drawing/2014/main" id="{3B2B10BC-9B97-0FEF-F26C-CCBB663BAA47}"/>
              </a:ext>
            </a:extLst>
          </p:cNvPr>
          <p:cNvSpPr txBox="1"/>
          <p:nvPr/>
        </p:nvSpPr>
        <p:spPr>
          <a:xfrm>
            <a:off x="628650" y="2371725"/>
            <a:ext cx="10715625" cy="3416320"/>
          </a:xfrm>
          <a:prstGeom prst="rect">
            <a:avLst/>
          </a:prstGeom>
          <a:noFill/>
        </p:spPr>
        <p:txBody>
          <a:bodyPr wrap="square" rtlCol="0">
            <a:spAutoFit/>
          </a:bodyPr>
          <a:lstStyle/>
          <a:p>
            <a:r>
              <a:rPr lang="en-IN" dirty="0"/>
              <a:t>LERC has extensive experience in designing, developing and testing LPG Stoves</a:t>
            </a:r>
          </a:p>
          <a:p>
            <a:endParaRPr lang="en-IN" dirty="0"/>
          </a:p>
          <a:p>
            <a:r>
              <a:rPr lang="en-IN" dirty="0"/>
              <a:t>LERC has licensed technology to more than 35 manufacturers across India and assisted in marketing LPG Stoves</a:t>
            </a:r>
          </a:p>
          <a:p>
            <a:endParaRPr lang="en-IN" dirty="0"/>
          </a:p>
          <a:p>
            <a:r>
              <a:rPr lang="en-IN" dirty="0"/>
              <a:t>LERC has developed the high thermal efficiency stove which has helped in saving LPG and reducing carbon footprint as below</a:t>
            </a:r>
          </a:p>
          <a:p>
            <a:endParaRPr lang="en-IN" dirty="0"/>
          </a:p>
          <a:p>
            <a:r>
              <a:rPr lang="en-IN" dirty="0"/>
              <a:t>LERC has the most modern Combustion Lab in India which engages in various testing research and development activities</a:t>
            </a:r>
          </a:p>
          <a:p>
            <a:endParaRPr lang="en-IN" dirty="0"/>
          </a:p>
          <a:p>
            <a:r>
              <a:rPr lang="en-IN" dirty="0"/>
              <a:t>We now propose to extend this expertise to the field of PNG</a:t>
            </a:r>
          </a:p>
          <a:p>
            <a:endParaRPr lang="en-IN" dirty="0"/>
          </a:p>
        </p:txBody>
      </p:sp>
    </p:spTree>
    <p:extLst>
      <p:ext uri="{BB962C8B-B14F-4D97-AF65-F5344CB8AC3E}">
        <p14:creationId xmlns:p14="http://schemas.microsoft.com/office/powerpoint/2010/main" val="251642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24308" y="6213111"/>
            <a:ext cx="1295400" cy="457200"/>
          </a:xfrm>
        </p:spPr>
        <p:txBody>
          <a:bodyPr/>
          <a:lstStyle/>
          <a:p>
            <a:fld id="{91471A17-7F03-4BAB-B83B-9622DD441499}" type="slidenum">
              <a:rPr lang="en-IN" smtClean="0"/>
              <a:pPr/>
              <a:t>7</a:t>
            </a:fld>
            <a:endParaRPr lang="en-IN" dirty="0"/>
          </a:p>
        </p:txBody>
      </p:sp>
      <p:sp>
        <p:nvSpPr>
          <p:cNvPr id="6" name="Title 1"/>
          <p:cNvSpPr>
            <a:spLocks noGrp="1"/>
          </p:cNvSpPr>
          <p:nvPr>
            <p:ph type="title"/>
          </p:nvPr>
        </p:nvSpPr>
        <p:spPr>
          <a:xfrm>
            <a:off x="630641" y="127176"/>
            <a:ext cx="8903884" cy="1527175"/>
          </a:xfrm>
        </p:spPr>
        <p:txBody>
          <a:bodyPr/>
          <a:lstStyle/>
          <a:p>
            <a:r>
              <a:rPr lang="en-IN" sz="3200" b="1" u="sng" dirty="0">
                <a:ln w="0"/>
                <a:effectLst>
                  <a:outerShdw blurRad="38100" dist="19050" dir="2700000" algn="tl" rotWithShape="0">
                    <a:schemeClr val="dk1">
                      <a:alpha val="40000"/>
                    </a:schemeClr>
                  </a:outerShdw>
                </a:effectLst>
                <a:latin typeface="+mn-lt"/>
              </a:rPr>
              <a:t>HIGH EFFICIENCY LPG STOVES DEVELOPED BY LERC</a:t>
            </a:r>
            <a:endParaRPr lang="en-IN" sz="3200" dirty="0"/>
          </a:p>
        </p:txBody>
      </p:sp>
      <p:sp>
        <p:nvSpPr>
          <p:cNvPr id="7" name="TextBox 6"/>
          <p:cNvSpPr txBox="1"/>
          <p:nvPr/>
        </p:nvSpPr>
        <p:spPr>
          <a:xfrm>
            <a:off x="741871" y="4255751"/>
            <a:ext cx="7088895" cy="2554545"/>
          </a:xfrm>
          <a:prstGeom prst="rect">
            <a:avLst/>
          </a:prstGeom>
          <a:noFill/>
        </p:spPr>
        <p:txBody>
          <a:bodyPr wrap="square" rtlCol="0">
            <a:spAutoFit/>
          </a:bodyPr>
          <a:lstStyle/>
          <a:p>
            <a:pPr marL="285738" indent="-285738" algn="just">
              <a:buBlip>
                <a:blip r:embed="rId2"/>
              </a:buBlip>
            </a:pPr>
            <a:r>
              <a:rPr lang="en-IN" sz="2000" dirty="0">
                <a:solidFill>
                  <a:schemeClr val="accent5">
                    <a:lumMod val="50000"/>
                  </a:schemeClr>
                </a:solidFill>
                <a:latin typeface="Cambria" pitchFamily="18" charset="0"/>
              </a:rPr>
              <a:t>High Thermal Efficiency (more than 74%)achieved on repeatable basis.</a:t>
            </a:r>
          </a:p>
          <a:p>
            <a:pPr algn="just"/>
            <a:endParaRPr lang="en-IN" sz="500" dirty="0">
              <a:solidFill>
                <a:schemeClr val="accent5">
                  <a:lumMod val="50000"/>
                </a:schemeClr>
              </a:solidFill>
              <a:latin typeface="Cambria" pitchFamily="18" charset="0"/>
            </a:endParaRPr>
          </a:p>
          <a:p>
            <a:pPr marL="285738" indent="-285738" algn="just">
              <a:buBlip>
                <a:blip r:embed="rId2"/>
              </a:buBlip>
            </a:pPr>
            <a:r>
              <a:rPr lang="en-IN" sz="2000" dirty="0">
                <a:solidFill>
                  <a:schemeClr val="accent5">
                    <a:lumMod val="50000"/>
                  </a:schemeClr>
                </a:solidFill>
                <a:latin typeface="Cambria" pitchFamily="18" charset="0"/>
              </a:rPr>
              <a:t>Approval for Implementation through Technical Specifications with nominal Charges  has been obtained.</a:t>
            </a:r>
          </a:p>
          <a:p>
            <a:pPr algn="just"/>
            <a:endParaRPr lang="en-IN" sz="500" dirty="0">
              <a:solidFill>
                <a:schemeClr val="accent5">
                  <a:lumMod val="50000"/>
                </a:schemeClr>
              </a:solidFill>
              <a:latin typeface="Cambria" pitchFamily="18" charset="0"/>
            </a:endParaRPr>
          </a:p>
          <a:p>
            <a:pPr marL="285738" indent="-285738" algn="just">
              <a:buBlip>
                <a:blip r:embed="rId2"/>
              </a:buBlip>
            </a:pPr>
            <a:r>
              <a:rPr lang="en-IN" sz="2000" dirty="0">
                <a:solidFill>
                  <a:schemeClr val="accent5">
                    <a:lumMod val="50000"/>
                  </a:schemeClr>
                </a:solidFill>
                <a:latin typeface="Cambria" pitchFamily="18" charset="0"/>
              </a:rPr>
              <a:t>Thirty Four number of Vendors have taken Technical Specifications from LERC. </a:t>
            </a:r>
          </a:p>
          <a:p>
            <a:pPr marL="285738" indent="-285738" algn="just">
              <a:buBlip>
                <a:blip r:embed="rId2"/>
              </a:buBlip>
            </a:pPr>
            <a:r>
              <a:rPr lang="en-IN" sz="2000" dirty="0">
                <a:solidFill>
                  <a:schemeClr val="accent5">
                    <a:lumMod val="50000"/>
                  </a:schemeClr>
                </a:solidFill>
                <a:latin typeface="Cambria" pitchFamily="18" charset="0"/>
              </a:rPr>
              <a:t>Currently offering the technology to high end manufacturers</a:t>
            </a:r>
          </a:p>
          <a:p>
            <a:pPr algn="just"/>
            <a:endParaRPr lang="en-IN" sz="500" dirty="0">
              <a:solidFill>
                <a:schemeClr val="tx2"/>
              </a:solidFill>
              <a:latin typeface="Cambria" pitchFamily="18" charset="0"/>
            </a:endParaRPr>
          </a:p>
          <a:p>
            <a:pPr algn="just"/>
            <a:endParaRPr lang="en-IN" sz="500" dirty="0">
              <a:solidFill>
                <a:schemeClr val="tx2"/>
              </a:solidFill>
              <a:latin typeface="Cambria"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26" y="258793"/>
            <a:ext cx="1048541" cy="228600"/>
          </a:xfrm>
          <a:prstGeom prst="rect">
            <a:avLst/>
          </a:prstGeom>
        </p:spPr>
      </p:pic>
      <p:pic>
        <p:nvPicPr>
          <p:cNvPr id="17" name="Picture 25" descr="G:\E Drive\DESKTOP FILES SEP\Projects\Patents\LPG Stove-LERC\IMG_20190123_1046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 r="23"/>
          <a:stretch/>
        </p:blipFill>
        <p:spPr bwMode="auto">
          <a:xfrm>
            <a:off x="837696" y="1820225"/>
            <a:ext cx="3013882" cy="1643444"/>
          </a:xfrm>
          <a:prstGeom prst="rect">
            <a:avLst/>
          </a:prstGeom>
          <a:noFill/>
          <a:extLst>
            <a:ext uri="{909E8E84-426E-40DD-AFC4-6F175D3DCCD1}">
              <a14:hiddenFill xmlns:a14="http://schemas.microsoft.com/office/drawing/2010/main">
                <a:solidFill>
                  <a:srgbClr val="FFFFFF"/>
                </a:solidFill>
              </a14:hiddenFill>
            </a:ext>
          </a:extLst>
        </p:spPr>
      </p:pic>
      <p:sp>
        <p:nvSpPr>
          <p:cNvPr id="19" name="7-Point Star 18"/>
          <p:cNvSpPr/>
          <p:nvPr/>
        </p:nvSpPr>
        <p:spPr>
          <a:xfrm rot="512023">
            <a:off x="9532090" y="181637"/>
            <a:ext cx="2889413" cy="1358800"/>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rgbClr val="002060"/>
                </a:solidFill>
                <a:latin typeface="Cambria" pitchFamily="18" charset="0"/>
              </a:rPr>
              <a:t>Thermal Efficiency  74%!</a:t>
            </a:r>
          </a:p>
          <a:p>
            <a:pPr algn="ctr"/>
            <a:r>
              <a:rPr lang="en-IN" sz="1500" dirty="0">
                <a:solidFill>
                  <a:srgbClr val="002060"/>
                </a:solidFill>
                <a:latin typeface="Cambria" pitchFamily="18" charset="0"/>
              </a:rPr>
              <a:t>New target 75%+ !!!!</a:t>
            </a:r>
          </a:p>
        </p:txBody>
      </p:sp>
      <p:sp>
        <p:nvSpPr>
          <p:cNvPr id="9" name="Rectangle 8">
            <a:extLst>
              <a:ext uri="{FF2B5EF4-FFF2-40B4-BE49-F238E27FC236}">
                <a16:creationId xmlns:a16="http://schemas.microsoft.com/office/drawing/2014/main" id="{0432B6D5-33C5-4880-9C3A-7926AA621E9C}"/>
              </a:ext>
            </a:extLst>
          </p:cNvPr>
          <p:cNvSpPr/>
          <p:nvPr/>
        </p:nvSpPr>
        <p:spPr>
          <a:xfrm>
            <a:off x="609601" y="1092200"/>
            <a:ext cx="56518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IN" sz="2400"/>
          </a:p>
        </p:txBody>
      </p:sp>
      <p:sp>
        <p:nvSpPr>
          <p:cNvPr id="3" name="TextBox 2">
            <a:extLst>
              <a:ext uri="{FF2B5EF4-FFF2-40B4-BE49-F238E27FC236}">
                <a16:creationId xmlns:a16="http://schemas.microsoft.com/office/drawing/2014/main" id="{E23D83E5-2FF7-46B9-A6FB-850A6D0725AD}"/>
              </a:ext>
            </a:extLst>
          </p:cNvPr>
          <p:cNvSpPr txBox="1"/>
          <p:nvPr/>
        </p:nvSpPr>
        <p:spPr>
          <a:xfrm>
            <a:off x="741871" y="3578716"/>
            <a:ext cx="3109707" cy="646331"/>
          </a:xfrm>
          <a:prstGeom prst="rect">
            <a:avLst/>
          </a:prstGeom>
          <a:noFill/>
        </p:spPr>
        <p:txBody>
          <a:bodyPr wrap="square" rtlCol="0">
            <a:spAutoFit/>
          </a:bodyPr>
          <a:lstStyle/>
          <a:p>
            <a:r>
              <a:rPr lang="en-IN" dirty="0"/>
              <a:t>Initial prototype achieving 75% thermal efficiency</a:t>
            </a:r>
          </a:p>
        </p:txBody>
      </p:sp>
      <p:pic>
        <p:nvPicPr>
          <p:cNvPr id="5" name="Picture 4">
            <a:extLst>
              <a:ext uri="{FF2B5EF4-FFF2-40B4-BE49-F238E27FC236}">
                <a16:creationId xmlns:a16="http://schemas.microsoft.com/office/drawing/2014/main" id="{698DD8F0-A3E5-4178-86DF-A4F63A9183FC}"/>
              </a:ext>
            </a:extLst>
          </p:cNvPr>
          <p:cNvPicPr>
            <a:picLocks noChangeAspect="1"/>
          </p:cNvPicPr>
          <p:nvPr/>
        </p:nvPicPr>
        <p:blipFill>
          <a:blip r:embed="rId5"/>
          <a:stretch>
            <a:fillRect/>
          </a:stretch>
        </p:blipFill>
        <p:spPr>
          <a:xfrm>
            <a:off x="4299963" y="1798607"/>
            <a:ext cx="3601834" cy="1654593"/>
          </a:xfrm>
          <a:prstGeom prst="rect">
            <a:avLst/>
          </a:prstGeom>
        </p:spPr>
      </p:pic>
      <p:sp>
        <p:nvSpPr>
          <p:cNvPr id="12" name="TextBox 11">
            <a:extLst>
              <a:ext uri="{FF2B5EF4-FFF2-40B4-BE49-F238E27FC236}">
                <a16:creationId xmlns:a16="http://schemas.microsoft.com/office/drawing/2014/main" id="{145F3EFA-B193-484B-8002-31220A06C47A}"/>
              </a:ext>
            </a:extLst>
          </p:cNvPr>
          <p:cNvSpPr txBox="1"/>
          <p:nvPr/>
        </p:nvSpPr>
        <p:spPr>
          <a:xfrm>
            <a:off x="4299963" y="3574594"/>
            <a:ext cx="3601834" cy="646331"/>
          </a:xfrm>
          <a:prstGeom prst="rect">
            <a:avLst/>
          </a:prstGeom>
          <a:noFill/>
        </p:spPr>
        <p:txBody>
          <a:bodyPr wrap="square" rtlCol="0">
            <a:spAutoFit/>
          </a:bodyPr>
          <a:lstStyle/>
          <a:p>
            <a:r>
              <a:rPr lang="en-IN" dirty="0"/>
              <a:t>Commercial model with BIS approval manufactured by one Vendor</a:t>
            </a:r>
          </a:p>
        </p:txBody>
      </p:sp>
      <p:pic>
        <p:nvPicPr>
          <p:cNvPr id="2" name="Picture 1" descr="Glass stove 4 burner">
            <a:extLst>
              <a:ext uri="{FF2B5EF4-FFF2-40B4-BE49-F238E27FC236}">
                <a16:creationId xmlns:a16="http://schemas.microsoft.com/office/drawing/2014/main" id="{57331C15-4924-D0D7-7BED-574B3BBC4059}"/>
              </a:ext>
            </a:extLst>
          </p:cNvPr>
          <p:cNvPicPr>
            <a:picLocks noGrp="1" noChangeAspect="1"/>
          </p:cNvPicPr>
          <p:nvPr isPhoto="1"/>
        </p:nvPicPr>
        <p:blipFill>
          <a:blip r:embed="rId6">
            <a:lum/>
            <a:extLst>
              <a:ext uri="{28A0092B-C50C-407E-A947-70E740481C1C}">
                <a14:useLocalDpi xmlns:a14="http://schemas.microsoft.com/office/drawing/2010/main" val="0"/>
              </a:ext>
            </a:extLst>
          </a:blip>
          <a:stretch>
            <a:fillRect/>
          </a:stretch>
        </p:blipFill>
        <p:spPr>
          <a:xfrm>
            <a:off x="8008909" y="1756730"/>
            <a:ext cx="3810799" cy="1770434"/>
          </a:xfrm>
          <a:prstGeom prst="rect">
            <a:avLst/>
          </a:prstGeom>
        </p:spPr>
      </p:pic>
      <p:pic>
        <p:nvPicPr>
          <p:cNvPr id="8" name="Picture 7" descr="glass stove 3 burner">
            <a:extLst>
              <a:ext uri="{FF2B5EF4-FFF2-40B4-BE49-F238E27FC236}">
                <a16:creationId xmlns:a16="http://schemas.microsoft.com/office/drawing/2014/main" id="{A79DAD5C-EEAD-CF7D-DA1C-63B5EBF32131}"/>
              </a:ext>
            </a:extLst>
          </p:cNvPr>
          <p:cNvPicPr>
            <a:picLocks noGrp="1" noChangeAspect="1"/>
          </p:cNvPicPr>
          <p:nvPr isPhoto="1"/>
        </p:nvPicPr>
        <p:blipFill>
          <a:blip r:embed="rId7">
            <a:lum/>
            <a:extLst>
              <a:ext uri="{28A0092B-C50C-407E-A947-70E740481C1C}">
                <a14:useLocalDpi xmlns:a14="http://schemas.microsoft.com/office/drawing/2010/main" val="0"/>
              </a:ext>
            </a:extLst>
          </a:blip>
          <a:stretch>
            <a:fillRect/>
          </a:stretch>
        </p:blipFill>
        <p:spPr>
          <a:xfrm>
            <a:off x="8008909" y="4150342"/>
            <a:ext cx="3810799" cy="1891725"/>
          </a:xfrm>
          <a:prstGeom prst="rect">
            <a:avLst/>
          </a:prstGeom>
        </p:spPr>
      </p:pic>
    </p:spTree>
    <p:extLst>
      <p:ext uri="{BB962C8B-B14F-4D97-AF65-F5344CB8AC3E}">
        <p14:creationId xmlns:p14="http://schemas.microsoft.com/office/powerpoint/2010/main" val="29331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24308" y="6213111"/>
            <a:ext cx="1295400" cy="457200"/>
          </a:xfrm>
        </p:spPr>
        <p:txBody>
          <a:bodyPr/>
          <a:lstStyle/>
          <a:p>
            <a:fld id="{91471A17-7F03-4BAB-B83B-9622DD441499}" type="slidenum">
              <a:rPr lang="en-IN" smtClean="0"/>
              <a:pPr/>
              <a:t>8</a:t>
            </a:fld>
            <a:endParaRPr lang="en-IN" dirty="0"/>
          </a:p>
        </p:txBody>
      </p:sp>
      <p:sp>
        <p:nvSpPr>
          <p:cNvPr id="6" name="Title 1"/>
          <p:cNvSpPr>
            <a:spLocks noGrp="1"/>
          </p:cNvSpPr>
          <p:nvPr>
            <p:ph type="title"/>
          </p:nvPr>
        </p:nvSpPr>
        <p:spPr>
          <a:xfrm>
            <a:off x="630641" y="127176"/>
            <a:ext cx="7543800" cy="1527175"/>
          </a:xfrm>
        </p:spPr>
        <p:txBody>
          <a:bodyPr/>
          <a:lstStyle/>
          <a:p>
            <a:r>
              <a:rPr lang="en-IN" sz="3200" b="1" dirty="0">
                <a:latin typeface="Cambria" pitchFamily="18" charset="0"/>
              </a:rPr>
              <a:t>HIGH EFFICIENCY LPG STOVE</a:t>
            </a:r>
            <a:endParaRPr lang="en-IN" sz="3200" dirty="0"/>
          </a:p>
        </p:txBody>
      </p:sp>
      <p:sp>
        <p:nvSpPr>
          <p:cNvPr id="7" name="TextBox 6"/>
          <p:cNvSpPr txBox="1"/>
          <p:nvPr/>
        </p:nvSpPr>
        <p:spPr>
          <a:xfrm>
            <a:off x="1189344" y="1092200"/>
            <a:ext cx="8859329" cy="5398401"/>
          </a:xfrm>
          <a:prstGeom prst="rect">
            <a:avLst/>
          </a:prstGeom>
          <a:noFill/>
        </p:spPr>
        <p:txBody>
          <a:bodyPr wrap="square" rtlCol="0">
            <a:sp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Considering average conversion of 10% INDANE LPG customers annually, the savings of LPG will be huge.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Mangal" panose="02040503050203030202" pitchFamily="18" charset="0"/>
              </a:rPr>
              <a:t>Considering average monthly consumption per customer as 10 kg, the annual consumption of LPG towards domestic cooking is = (10% of 30 Crore customers) * 10Kg * 12 months = 360X 10</a:t>
            </a:r>
            <a:r>
              <a:rPr lang="en-IN" sz="1800" baseline="30000" dirty="0">
                <a:effectLst/>
                <a:latin typeface="Calibri" panose="020F0502020204030204" pitchFamily="34" charset="0"/>
                <a:ea typeface="Calibri" panose="020F0502020204030204" pitchFamily="34" charset="0"/>
                <a:cs typeface="Mangal" panose="02040503050203030202" pitchFamily="18" charset="0"/>
              </a:rPr>
              <a:t>7</a:t>
            </a:r>
            <a:r>
              <a:rPr lang="en-IN" sz="1800" dirty="0">
                <a:effectLst/>
                <a:latin typeface="Calibri" panose="020F0502020204030204" pitchFamily="34" charset="0"/>
                <a:ea typeface="Calibri" panose="020F0502020204030204" pitchFamily="34" charset="0"/>
                <a:cs typeface="Mangal" panose="02040503050203030202" pitchFamily="18" charset="0"/>
              </a:rPr>
              <a:t> Kg.</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Mangal" panose="02040503050203030202" pitchFamily="18" charset="0"/>
              </a:rPr>
              <a:t>Considering a LPG Stove having an Efficiency of 69% which is enhanced to 75% by the above mentioned modifications, the savings is (1-0.69/0.75) *100%=8% approx.</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Mangal" panose="02040503050203030202" pitchFamily="18" charset="0"/>
              </a:rPr>
              <a:t>Savings of LPG per annum is = 360 x10</a:t>
            </a:r>
            <a:r>
              <a:rPr lang="en-IN" sz="1800" baseline="30000" dirty="0">
                <a:effectLst/>
                <a:latin typeface="Calibri" panose="020F0502020204030204" pitchFamily="34" charset="0"/>
                <a:ea typeface="Calibri" panose="020F0502020204030204" pitchFamily="34" charset="0"/>
                <a:cs typeface="Mangal" panose="02040503050203030202" pitchFamily="18" charset="0"/>
              </a:rPr>
              <a:t>7</a:t>
            </a:r>
            <a:r>
              <a:rPr lang="en-IN" sz="1800" dirty="0">
                <a:effectLst/>
                <a:latin typeface="Calibri" panose="020F0502020204030204" pitchFamily="34" charset="0"/>
                <a:ea typeface="Calibri" panose="020F0502020204030204" pitchFamily="34" charset="0"/>
                <a:cs typeface="Mangal" panose="02040503050203030202" pitchFamily="18" charset="0"/>
              </a:rPr>
              <a:t> x 8% kg = 28.8 x10</a:t>
            </a:r>
            <a:r>
              <a:rPr lang="en-IN" baseline="30000" dirty="0">
                <a:latin typeface="Calibri" panose="020F0502020204030204" pitchFamily="34" charset="0"/>
                <a:ea typeface="Calibri" panose="020F0502020204030204" pitchFamily="34" charset="0"/>
                <a:cs typeface="Mangal" panose="02040503050203030202" pitchFamily="18" charset="0"/>
              </a:rPr>
              <a:t>7</a:t>
            </a:r>
            <a:r>
              <a:rPr lang="en-IN" sz="1800" dirty="0">
                <a:effectLst/>
                <a:latin typeface="Calibri" panose="020F0502020204030204" pitchFamily="34" charset="0"/>
                <a:ea typeface="Calibri" panose="020F0502020204030204" pitchFamily="34" charset="0"/>
                <a:cs typeface="Mangal" panose="02040503050203030202" pitchFamily="18" charset="0"/>
              </a:rPr>
              <a:t> kg approx.</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Mangal" panose="02040503050203030202" pitchFamily="18" charset="0"/>
              </a:rPr>
              <a:t>Considering the LPG product cost as Rs. 50/- per KG (assumed).</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Mangal" panose="02040503050203030202" pitchFamily="18" charset="0"/>
              </a:rPr>
              <a:t>The LPG saving is = 28.8 x 10</a:t>
            </a:r>
            <a:r>
              <a:rPr lang="en-IN" baseline="30000" dirty="0">
                <a:latin typeface="Calibri" panose="020F0502020204030204" pitchFamily="34" charset="0"/>
                <a:ea typeface="Calibri" panose="020F0502020204030204" pitchFamily="34" charset="0"/>
                <a:cs typeface="Mangal" panose="02040503050203030202" pitchFamily="18" charset="0"/>
              </a:rPr>
              <a:t>7</a:t>
            </a:r>
            <a:r>
              <a:rPr lang="en-IN" sz="1800" dirty="0">
                <a:effectLst/>
                <a:latin typeface="Calibri" panose="020F0502020204030204" pitchFamily="34" charset="0"/>
                <a:ea typeface="Calibri" panose="020F0502020204030204" pitchFamily="34" charset="0"/>
                <a:cs typeface="Mangal" panose="02040503050203030202" pitchFamily="18" charset="0"/>
              </a:rPr>
              <a:t> x 50/- Rupees 1440 Crore per Annum approx. (with conversion of only 10% of customers to High Efficiency Burner)</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LPG has a lower carbon footprint than MS and HSD. One gallon (2.21 Kg) of LPG emits 12.52 pounds (5,680 grams) of CO2 when combusted. That is 1 Kg of LPG has a carbon footprint of 2.57 Kg. (HSD 3.16 Petrol 3.088)</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Mangal" panose="02040503050203030202" pitchFamily="18" charset="0"/>
              </a:rPr>
              <a:t>Savings of LPG Per Annum is 28,80,00,000 kg (288 TMT) approx. Which means there is a reduction in Carbon footprint of 740.16 TMT.</a:t>
            </a:r>
          </a:p>
          <a:p>
            <a:pPr algn="just"/>
            <a:endParaRPr lang="en-IN" sz="500" dirty="0">
              <a:solidFill>
                <a:schemeClr val="tx2"/>
              </a:solidFill>
              <a:latin typeface="Cambria" pitchFamily="18" charset="0"/>
            </a:endParaRPr>
          </a:p>
          <a:p>
            <a:pPr algn="just"/>
            <a:endParaRPr lang="en-IN" sz="500" dirty="0">
              <a:solidFill>
                <a:schemeClr val="tx2"/>
              </a:solidFill>
              <a:latin typeface="Cambria"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26" y="258793"/>
            <a:ext cx="1048541" cy="228600"/>
          </a:xfrm>
          <a:prstGeom prst="rect">
            <a:avLst/>
          </a:prstGeom>
        </p:spPr>
      </p:pic>
      <p:sp>
        <p:nvSpPr>
          <p:cNvPr id="19" name="7-Point Star 18"/>
          <p:cNvSpPr/>
          <p:nvPr/>
        </p:nvSpPr>
        <p:spPr>
          <a:xfrm rot="512023">
            <a:off x="9162670" y="110397"/>
            <a:ext cx="2889413" cy="1358800"/>
          </a:xfrm>
          <a:prstGeom prst="star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rgbClr val="002060"/>
                </a:solidFill>
                <a:latin typeface="Cambria" pitchFamily="18" charset="0"/>
              </a:rPr>
              <a:t>Thermal Efficiency  74%!</a:t>
            </a:r>
          </a:p>
          <a:p>
            <a:pPr algn="ctr"/>
            <a:r>
              <a:rPr lang="en-IN" sz="1500" dirty="0">
                <a:solidFill>
                  <a:srgbClr val="002060"/>
                </a:solidFill>
                <a:latin typeface="Cambria" pitchFamily="18" charset="0"/>
              </a:rPr>
              <a:t>New target 75%+ !!!!</a:t>
            </a:r>
          </a:p>
        </p:txBody>
      </p:sp>
      <p:sp>
        <p:nvSpPr>
          <p:cNvPr id="9" name="Rectangle 8">
            <a:extLst>
              <a:ext uri="{FF2B5EF4-FFF2-40B4-BE49-F238E27FC236}">
                <a16:creationId xmlns:a16="http://schemas.microsoft.com/office/drawing/2014/main" id="{0432B6D5-33C5-4880-9C3A-7926AA621E9C}"/>
              </a:ext>
            </a:extLst>
          </p:cNvPr>
          <p:cNvSpPr/>
          <p:nvPr/>
        </p:nvSpPr>
        <p:spPr>
          <a:xfrm>
            <a:off x="609601" y="1092200"/>
            <a:ext cx="56518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IN" sz="2400"/>
          </a:p>
        </p:txBody>
      </p:sp>
    </p:spTree>
    <p:extLst>
      <p:ext uri="{BB962C8B-B14F-4D97-AF65-F5344CB8AC3E}">
        <p14:creationId xmlns:p14="http://schemas.microsoft.com/office/powerpoint/2010/main" val="389543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7F72D6A-2373-45C8-8A24-0A5C166E2245}" type="slidenum">
              <a:rPr lang="da-DK" smtClean="0">
                <a:solidFill>
                  <a:srgbClr val="FFFFFF"/>
                </a:solidFill>
                <a:latin typeface="Arial" pitchFamily="34" charset="0"/>
              </a:rPr>
              <a:pPr eaLnBrk="1" hangingPunct="1"/>
              <a:t>9</a:t>
            </a:fld>
            <a:endParaRPr lang="en-GB">
              <a:solidFill>
                <a:srgbClr val="FFFFFF"/>
              </a:solidFill>
              <a:latin typeface="Arial" pitchFamily="34" charset="0"/>
            </a:endParaRPr>
          </a:p>
        </p:txBody>
      </p:sp>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1428" y="842090"/>
            <a:ext cx="4151635" cy="280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SC_0258.JPG"/>
          <p:cNvPicPr>
            <a:picLocks noChangeAspect="1"/>
          </p:cNvPicPr>
          <p:nvPr/>
        </p:nvPicPr>
        <p:blipFill>
          <a:blip r:embed="rId4" cstate="print"/>
          <a:stretch>
            <a:fillRect/>
          </a:stretch>
        </p:blipFill>
        <p:spPr>
          <a:xfrm>
            <a:off x="7434860" y="3377933"/>
            <a:ext cx="4455712" cy="2978417"/>
          </a:xfrm>
          <a:prstGeom prst="rect">
            <a:avLst/>
          </a:prstGeom>
        </p:spPr>
      </p:pic>
      <p:sp>
        <p:nvSpPr>
          <p:cNvPr id="6" name="Rectangle 5"/>
          <p:cNvSpPr/>
          <p:nvPr/>
        </p:nvSpPr>
        <p:spPr bwMode="auto">
          <a:xfrm>
            <a:off x="1809013" y="5987018"/>
            <a:ext cx="5221222" cy="369332"/>
          </a:xfrm>
          <a:prstGeom prst="rect">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r>
              <a:rPr lang="en-IN" sz="2400" dirty="0">
                <a:ln w="1905"/>
                <a:effectLst>
                  <a:innerShdw blurRad="69850" dist="43180" dir="5400000">
                    <a:srgbClr val="000000">
                      <a:alpha val="65000"/>
                    </a:srgbClr>
                  </a:innerShdw>
                </a:effectLst>
                <a:cs typeface="Tahoma" pitchFamily="34" charset="0"/>
              </a:rPr>
              <a:t>NABL accredited as per ISO 17025:2017</a:t>
            </a:r>
          </a:p>
        </p:txBody>
      </p:sp>
      <p:sp>
        <p:nvSpPr>
          <p:cNvPr id="8" name="Rectangle 7"/>
          <p:cNvSpPr/>
          <p:nvPr/>
        </p:nvSpPr>
        <p:spPr bwMode="auto">
          <a:xfrm>
            <a:off x="4924425" y="1052736"/>
            <a:ext cx="3571875" cy="1107996"/>
          </a:xfrm>
          <a:prstGeom prst="rect">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r>
              <a:rPr lang="en-IN" sz="2400" dirty="0">
                <a:ln w="1905"/>
                <a:effectLst>
                  <a:innerShdw blurRad="69850" dist="43180" dir="5400000">
                    <a:srgbClr val="000000">
                      <a:alpha val="65000"/>
                    </a:srgbClr>
                  </a:innerShdw>
                </a:effectLst>
                <a:cs typeface="Tahoma" pitchFamily="34" charset="0"/>
              </a:rPr>
              <a:t>Testing of LPG Stoves as per IS 4246:2002 and IS 5116:1996</a:t>
            </a:r>
          </a:p>
        </p:txBody>
      </p:sp>
      <p:sp>
        <p:nvSpPr>
          <p:cNvPr id="2" name="Title 1">
            <a:extLst>
              <a:ext uri="{FF2B5EF4-FFF2-40B4-BE49-F238E27FC236}">
                <a16:creationId xmlns:a16="http://schemas.microsoft.com/office/drawing/2014/main" id="{42E7089F-AB2D-4048-D053-3D8C0EA58794}"/>
              </a:ext>
            </a:extLst>
          </p:cNvPr>
          <p:cNvSpPr>
            <a:spLocks noGrp="1"/>
          </p:cNvSpPr>
          <p:nvPr>
            <p:ph type="title"/>
          </p:nvPr>
        </p:nvSpPr>
        <p:spPr>
          <a:xfrm>
            <a:off x="1478366" y="79559"/>
            <a:ext cx="8903884" cy="853891"/>
          </a:xfrm>
        </p:spPr>
        <p:txBody>
          <a:bodyPr/>
          <a:lstStyle/>
          <a:p>
            <a:r>
              <a:rPr lang="en-IN" sz="3200" b="1" u="sng" dirty="0">
                <a:ln w="0"/>
                <a:effectLst>
                  <a:outerShdw blurRad="38100" dist="19050" dir="2700000" algn="tl" rotWithShape="0">
                    <a:schemeClr val="dk1">
                      <a:alpha val="40000"/>
                    </a:schemeClr>
                  </a:outerShdw>
                </a:effectLst>
                <a:latin typeface="+mn-lt"/>
              </a:rPr>
              <a:t>STATE OF THE ART COMBUSTION LAB AT LERC</a:t>
            </a:r>
            <a:endParaRPr lang="en-IN" sz="3200" dirty="0"/>
          </a:p>
        </p:txBody>
      </p:sp>
      <p:sp>
        <p:nvSpPr>
          <p:cNvPr id="3" name="Rectangle: Rounded Corners 2">
            <a:extLst>
              <a:ext uri="{FF2B5EF4-FFF2-40B4-BE49-F238E27FC236}">
                <a16:creationId xmlns:a16="http://schemas.microsoft.com/office/drawing/2014/main" id="{CF5AFAAE-27DB-7B43-27E1-FADE846DD435}"/>
              </a:ext>
            </a:extLst>
          </p:cNvPr>
          <p:cNvSpPr/>
          <p:nvPr/>
        </p:nvSpPr>
        <p:spPr>
          <a:xfrm>
            <a:off x="228599" y="3750075"/>
            <a:ext cx="2343151" cy="1829723"/>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 name="Rectangle: Rounded Corners 3">
            <a:extLst>
              <a:ext uri="{FF2B5EF4-FFF2-40B4-BE49-F238E27FC236}">
                <a16:creationId xmlns:a16="http://schemas.microsoft.com/office/drawing/2014/main" id="{A7B9E925-4186-DF65-84A5-545B35A093B1}"/>
              </a:ext>
            </a:extLst>
          </p:cNvPr>
          <p:cNvSpPr/>
          <p:nvPr/>
        </p:nvSpPr>
        <p:spPr>
          <a:xfrm>
            <a:off x="9086849" y="842090"/>
            <a:ext cx="2343151" cy="1829723"/>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4">
              <a:tint val="50000"/>
              <a:hueOff val="4576700"/>
              <a:satOff val="22667"/>
              <a:lumOff val="8238"/>
              <a:alphaOff val="0"/>
            </a:schemeClr>
          </a:effectRef>
          <a:fontRef idx="minor">
            <a:schemeClr val="lt1">
              <a:hueOff val="0"/>
              <a:satOff val="0"/>
              <a:lumOff val="0"/>
              <a:alphaOff val="0"/>
            </a:schemeClr>
          </a:fontRef>
        </p:style>
      </p:sp>
      <p:sp>
        <p:nvSpPr>
          <p:cNvPr id="5" name="Rectangle: Rounded Corners 4">
            <a:extLst>
              <a:ext uri="{FF2B5EF4-FFF2-40B4-BE49-F238E27FC236}">
                <a16:creationId xmlns:a16="http://schemas.microsoft.com/office/drawing/2014/main" id="{56C17E80-B182-ED4F-479B-ABED6B16B92A}"/>
              </a:ext>
            </a:extLst>
          </p:cNvPr>
          <p:cNvSpPr/>
          <p:nvPr/>
        </p:nvSpPr>
        <p:spPr>
          <a:xfrm>
            <a:off x="4609315" y="2963912"/>
            <a:ext cx="2420920" cy="1825405"/>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4">
              <a:tint val="50000"/>
              <a:hueOff val="9153400"/>
              <a:satOff val="45334"/>
              <a:lumOff val="16476"/>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3862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17948</TotalTime>
  <Words>2100</Words>
  <Application>Microsoft Office PowerPoint</Application>
  <PresentationFormat>Widescreen</PresentationFormat>
  <Paragraphs>218</Paragraphs>
  <Slides>21</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Adobe Gurmukhi</vt:lpstr>
      <vt:lpstr>Arial</vt:lpstr>
      <vt:lpstr>Arial Narrow</vt:lpstr>
      <vt:lpstr>Calibri</vt:lpstr>
      <vt:lpstr>Calibri Light</vt:lpstr>
      <vt:lpstr>Cambria</vt:lpstr>
      <vt:lpstr>Cambria Math</vt:lpstr>
      <vt:lpstr>Monotype Sorts</vt:lpstr>
      <vt:lpstr>Symbol</vt:lpstr>
      <vt:lpstr>Verdana</vt:lpstr>
      <vt:lpstr>Wingdings</vt:lpstr>
      <vt:lpstr>Office Theme</vt:lpstr>
      <vt:lpstr>Bitmap Image</vt:lpstr>
      <vt:lpstr>PowerPoint Presentation</vt:lpstr>
      <vt:lpstr>PowerPoint Presentation</vt:lpstr>
      <vt:lpstr>PowerPoint Presentation</vt:lpstr>
      <vt:lpstr>Brief about LERC</vt:lpstr>
      <vt:lpstr>Brief about LERC</vt:lpstr>
      <vt:lpstr>PowerPoint Presentation</vt:lpstr>
      <vt:lpstr>HIGH EFFICIENCY LPG STOVES DEVELOPED BY LERC</vt:lpstr>
      <vt:lpstr>HIGH EFFICIENCY LPG STOVE</vt:lpstr>
      <vt:lpstr>STATE OF THE ART COMBUSTION LAB AT LERC</vt:lpstr>
      <vt:lpstr>STATUS OF PNG STOVES IN MARKET TODAY</vt:lpstr>
      <vt:lpstr>LPG STOVE</vt:lpstr>
      <vt:lpstr>            1.PNG Pressure 21 M-bar  2. Jet size Small burner 171L/h to 185 L/h 3. Drill size small 1mm 4. Jet size big burner  191 L/h to 200 l/h 5. Drill size  Big 1.5mm 6. Burner hole 2.2mm   </vt:lpstr>
      <vt:lpstr>STATUS OF PNG STOVES IN MARKET TODAY</vt:lpstr>
      <vt:lpstr>PNG STOVES – LERC INITIATIVES</vt:lpstr>
      <vt:lpstr>SURAKSHA HOSE AND LERC</vt:lpstr>
      <vt:lpstr>SURAKSHA HOSE AND LERC</vt:lpstr>
      <vt:lpstr>SURAKSHA HOSE AND LERC – cycle of quality</vt:lpstr>
      <vt:lpstr>Focus is now on PNG - Proposal</vt:lpstr>
      <vt:lpstr>Focus is now on PNG – A specific hose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 Bera</dc:creator>
  <cp:lastModifiedBy>Pavan Kumar  Varanasi</cp:lastModifiedBy>
  <cp:revision>1070</cp:revision>
  <cp:lastPrinted>2023-12-12T04:27:53Z</cp:lastPrinted>
  <dcterms:created xsi:type="dcterms:W3CDTF">2020-12-06T04:56:54Z</dcterms:created>
  <dcterms:modified xsi:type="dcterms:W3CDTF">2024-06-26T11:47:55Z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10176322</vt:lpwstr>
  </property>
  <property fmtid="{D5CDD505-2E9C-101B-9397-08002B2CF9AE}" pid="3" name="NXPowerLiteSettings">
    <vt:lpwstr>F7000400038000</vt:lpwstr>
  </property>
  <property fmtid="{D5CDD505-2E9C-101B-9397-08002B2CF9AE}" pid="4" name="NXPowerLiteVersion">
    <vt:lpwstr>S10.2.0</vt:lpwstr>
  </property>
</Properties>
</file>