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</p:sldMasterIdLst>
  <p:notesMasterIdLst>
    <p:notesMasterId r:id="rId12"/>
  </p:notesMasterIdLst>
  <p:handoutMasterIdLst>
    <p:handoutMasterId r:id="rId13"/>
  </p:handoutMasterIdLst>
  <p:sldIdLst>
    <p:sldId id="633" r:id="rId5"/>
    <p:sldId id="2134808387" r:id="rId6"/>
    <p:sldId id="2134808399" r:id="rId7"/>
    <p:sldId id="2134808402" r:id="rId8"/>
    <p:sldId id="2134808405" r:id="rId9"/>
    <p:sldId id="2134808404" r:id="rId10"/>
    <p:sldId id="634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1F8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1F8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1F8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1F8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1F8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01F8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01F8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01F8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01F8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9" userDrawn="1">
          <p15:clr>
            <a:srgbClr val="A4A3A4"/>
          </p15:clr>
        </p15:guide>
        <p15:guide id="2" pos="2297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rav Amin" initials="NA" lastIdx="0" clrIdx="0">
    <p:extLst>
      <p:ext uri="{19B8F6BF-5375-455C-9EA6-DF929625EA0E}">
        <p15:presenceInfo xmlns:p15="http://schemas.microsoft.com/office/powerpoint/2012/main" userId="S-1-5-21-1644865532-1984106384-4046830788-176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FFCC"/>
    <a:srgbClr val="CCCC00"/>
    <a:srgbClr val="FF6600"/>
    <a:srgbClr val="00B8B4"/>
    <a:srgbClr val="99CCFF"/>
    <a:srgbClr val="CCECFF"/>
    <a:srgbClr val="00FF99"/>
    <a:srgbClr val="FF99FF"/>
    <a:srgbClr val="8EB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70" autoAdjust="0"/>
  </p:normalViewPr>
  <p:slideViewPr>
    <p:cSldViewPr>
      <p:cViewPr>
        <p:scale>
          <a:sx n="70" d="100"/>
          <a:sy n="70" d="100"/>
        </p:scale>
        <p:origin x="3498" y="1056"/>
      </p:cViewPr>
      <p:guideLst>
        <p:guide orient="horz" pos="3952"/>
        <p:guide pos="385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-900" y="504"/>
      </p:cViewPr>
      <p:guideLst>
        <p:guide orient="horz" pos="2759"/>
        <p:guide pos="2297"/>
        <p:guide orient="horz" pos="2928"/>
        <p:guide pos="220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1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6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6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6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6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1925ED-7BEF-47D2-A16E-5DBEFD29E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4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1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416426"/>
            <a:ext cx="560705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6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6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9E1A9A-5A5D-448A-BF46-1A5D76326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97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433E4F-6644-40CA-8CF3-16BD15D57D5C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125" y="4444140"/>
            <a:ext cx="5660190" cy="4209312"/>
          </a:xfrm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6377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752600" y="0"/>
            <a:ext cx="48768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pic>
        <p:nvPicPr>
          <p:cNvPr id="4" name="Picture 9" descr="New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50" y="157163"/>
            <a:ext cx="148431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1295400"/>
            <a:ext cx="9144000" cy="635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6373813"/>
            <a:ext cx="9144000" cy="269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371600" y="6477000"/>
            <a:ext cx="6096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0" y="1371600"/>
            <a:ext cx="9144000" cy="49530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pic>
        <p:nvPicPr>
          <p:cNvPr id="9" name="Picture 29" descr="Mora 3"/>
          <p:cNvPicPr>
            <a:picLocks noChangeAspect="1" noChangeArrowheads="1"/>
          </p:cNvPicPr>
          <p:nvPr userDrawn="1"/>
        </p:nvPicPr>
        <p:blipFill>
          <a:blip r:embed="rId3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063" y="1376363"/>
            <a:ext cx="33496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" descr="Mora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32766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8" descr="Picture1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45"/>
          <a:stretch>
            <a:fillRect/>
          </a:stretch>
        </p:blipFill>
        <p:spPr bwMode="auto">
          <a:xfrm>
            <a:off x="6300788" y="1371600"/>
            <a:ext cx="28511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5F79-35D9-47F3-8E99-FD3174033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6321-9F3A-4CB3-A34F-1A7DDD24A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83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3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5CD4A-989D-4216-9ABD-03CC47CCE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521AC-4DD0-450D-8727-79BF0C9E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BCC2F-6701-43A4-9063-31E6EEAEA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EF5A-8F76-4BCC-A027-E6FC18B36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0C5D-4E78-4E09-BBFF-295E59ED1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A463-062B-47C4-891D-8102F081F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64149-7C91-4FFF-BEEF-583057576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4658D-A69E-492D-9E95-12E1E1DA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94C6-4623-41C5-BB0C-A931C7D5E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1524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34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56325"/>
            <a:ext cx="289560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We make natural gas the safe and preferred energy solution</a:t>
            </a:r>
          </a:p>
        </p:txBody>
      </p:sp>
      <p:sp>
        <p:nvSpPr>
          <p:cNvPr id="134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7938"/>
            <a:ext cx="2133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61130-5F06-4638-A094-DEBFB4657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New 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173038"/>
            <a:ext cx="10668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1079500"/>
            <a:ext cx="9144000" cy="635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0" y="6373813"/>
            <a:ext cx="9144000" cy="269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1371600" y="6477000"/>
            <a:ext cx="6096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  <p:sp>
        <p:nvSpPr>
          <p:cNvPr id="1036" name="Rectangle 13"/>
          <p:cNvSpPr>
            <a:spLocks noChangeArrowheads="1"/>
          </p:cNvSpPr>
          <p:nvPr userDrawn="1"/>
        </p:nvSpPr>
        <p:spPr bwMode="auto">
          <a:xfrm>
            <a:off x="0" y="6383338"/>
            <a:ext cx="9144000" cy="4667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1F8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ê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503548" y="4977172"/>
            <a:ext cx="8323076" cy="76944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latin typeface="+mj-lt"/>
              </a:rPr>
              <a:t>GUJARAT GAS LTD</a:t>
            </a:r>
          </a:p>
          <a:p>
            <a:pPr algn="ctr" eaLnBrk="1" hangingPunct="1"/>
            <a:r>
              <a:rPr lang="en-IN" sz="2000" b="1" dirty="0">
                <a:solidFill>
                  <a:schemeClr val="tx1"/>
                </a:solidFill>
                <a:latin typeface="+mj-lt"/>
              </a:rPr>
              <a:t>Adoption of High Efficiency Domestic PNG stoves</a:t>
            </a:r>
            <a:endParaRPr lang="en-US" alt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2CA53-92A0-493A-BCA2-6780EFD4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F5F79-35D9-47F3-8E99-FD317403301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27DE6-5E07-4BBD-AE69-2531012FD0BE}"/>
              </a:ext>
            </a:extLst>
          </p:cNvPr>
          <p:cNvSpPr txBox="1"/>
          <p:nvPr/>
        </p:nvSpPr>
        <p:spPr>
          <a:xfrm>
            <a:off x="3815916" y="5873651"/>
            <a:ext cx="2015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27-06-2024</a:t>
            </a:r>
          </a:p>
        </p:txBody>
      </p:sp>
    </p:spTree>
    <p:extLst>
      <p:ext uri="{BB962C8B-B14F-4D97-AF65-F5344CB8AC3E}">
        <p14:creationId xmlns:p14="http://schemas.microsoft.com/office/powerpoint/2010/main" val="6271478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F9B14-1FBB-4E98-83CB-D0AB87952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521AC-4DD0-450D-8727-79BF0C9EE5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800BD-A3C3-490F-B1BC-93672D6C5F7C}"/>
              </a:ext>
            </a:extLst>
          </p:cNvPr>
          <p:cNvSpPr txBox="1">
            <a:spLocks/>
          </p:cNvSpPr>
          <p:nvPr/>
        </p:nvSpPr>
        <p:spPr bwMode="auto">
          <a:xfrm>
            <a:off x="2086980" y="6417332"/>
            <a:ext cx="5156212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We make natural gas the safe and preferred energy solution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C097C696-19B8-4D11-87B0-1CFF78D0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663"/>
            <a:ext cx="7543800" cy="698649"/>
          </a:xfrm>
        </p:spPr>
        <p:txBody>
          <a:bodyPr/>
          <a:lstStyle/>
          <a:p>
            <a:r>
              <a:rPr lang="en-IN" sz="2400" dirty="0"/>
              <a:t>About Gujarat gas ltd.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F244F-8192-4BF9-8D1C-CAA07CE36ACE}"/>
              </a:ext>
            </a:extLst>
          </p:cNvPr>
          <p:cNvSpPr txBox="1"/>
          <p:nvPr/>
        </p:nvSpPr>
        <p:spPr>
          <a:xfrm>
            <a:off x="1403648" y="1347300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India's largest City Gas Distribution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458363-15CC-4486-9C77-ADDDA93F94BA}"/>
              </a:ext>
            </a:extLst>
          </p:cNvPr>
          <p:cNvSpPr txBox="1"/>
          <p:nvPr/>
        </p:nvSpPr>
        <p:spPr>
          <a:xfrm>
            <a:off x="431540" y="1900127"/>
            <a:ext cx="83889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Gujarat Gas Limited (GGL) is India's largest City Gas Distribution (CGD) Company in terms of sales volume operating in 44 districts in 6 states of Gujarat, Maharashtra, Rajasthan, Haryana, Punjab &amp; Madhya Pradesh and 1 Union territory of Dadra &amp; Nagar Haveli.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GGL has a successful track record of providing uninterrupted services for over 3 decades through a network of more than 39,300 kms. of Natural Gas pipeline, distributing approx. 9.35 mmscmd of Natural Gas. The Company operates 808 CNG stations and has connected more than 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21.15 lakh households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, over 15,200 commercial customers and more than 4,390 industrial customers.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Domestic connections have risen from 13.5 lakh in 2018-19 to 21.15 lakh in 2023-24, at a CAGR 9.3 %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00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1B070-BAD2-44F9-B59A-C6F9B16F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88913"/>
            <a:ext cx="7543800" cy="914400"/>
          </a:xfrm>
        </p:spPr>
        <p:txBody>
          <a:bodyPr/>
          <a:lstStyle/>
          <a:p>
            <a:r>
              <a:rPr lang="en-IN" sz="2400" dirty="0"/>
              <a:t>Conversion of LPG Stove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1ED55-7C5C-4BA2-A645-8CF393A25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BCC2F-6701-43A4-9063-31E6EEAEAD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D81054E-13A6-4F02-BB8D-792A19032276}"/>
              </a:ext>
            </a:extLst>
          </p:cNvPr>
          <p:cNvSpPr txBox="1">
            <a:spLocks/>
          </p:cNvSpPr>
          <p:nvPr/>
        </p:nvSpPr>
        <p:spPr bwMode="auto">
          <a:xfrm>
            <a:off x="2086980" y="6417332"/>
            <a:ext cx="5156212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We make natural gas the safe and preferred energy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2F3F-F6D5-49C9-A2F2-F97E02C558E8}"/>
              </a:ext>
            </a:extLst>
          </p:cNvPr>
          <p:cNvSpPr txBox="1"/>
          <p:nvPr/>
        </p:nvSpPr>
        <p:spPr>
          <a:xfrm>
            <a:off x="287524" y="1388596"/>
            <a:ext cx="515621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sz="1800" b="1" dirty="0">
                <a:solidFill>
                  <a:schemeClr val="tx1"/>
                </a:solidFill>
                <a:latin typeface="+mj-lt"/>
              </a:rPr>
              <a:t>Why to convert LPG Stove to PNG Stove?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800" dirty="0">
              <a:solidFill>
                <a:schemeClr val="tx1"/>
              </a:solidFill>
              <a:latin typeface="+mj-lt"/>
            </a:endParaRP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Unavailability of dedicated PNG burner/stove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Difference in density ( LPG ~ 1.8 kg/m3 and NG ~ 0.58 kg/m3 to ~0.6 kg/m3</a:t>
            </a:r>
          </a:p>
          <a:p>
            <a:pPr lvl="1">
              <a:lnSpc>
                <a:spcPct val="150000"/>
              </a:lnSpc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j-lt"/>
              </a:rPr>
              <a:t>Design consideration for conversion of stove </a:t>
            </a:r>
          </a:p>
          <a:p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125 no. jet (orifice) used for burner having capacity 2000 kcal /hr.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110 no. jet (orifice) used for burner having capacity 1500 kcal /hr.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DBC509FB-A9C2-40CE-865B-8A977E65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174" y="1478891"/>
            <a:ext cx="3162302" cy="47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1B070-BAD2-44F9-B59A-C6F9B16F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83" y="110754"/>
            <a:ext cx="7543800" cy="914400"/>
          </a:xfrm>
        </p:spPr>
        <p:txBody>
          <a:bodyPr/>
          <a:lstStyle/>
          <a:p>
            <a:r>
              <a:rPr lang="en-IN" sz="2400" dirty="0"/>
              <a:t>Advantages of NG Burner over Converted LPG Burner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1ED55-7C5C-4BA2-A645-8CF393A25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BCC2F-6701-43A4-9063-31E6EEAEAD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D81054E-13A6-4F02-BB8D-792A19032276}"/>
              </a:ext>
            </a:extLst>
          </p:cNvPr>
          <p:cNvSpPr txBox="1">
            <a:spLocks/>
          </p:cNvSpPr>
          <p:nvPr/>
        </p:nvSpPr>
        <p:spPr bwMode="auto">
          <a:xfrm>
            <a:off x="2086980" y="6417332"/>
            <a:ext cx="5156212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We make natural gas the safe and preferred energy 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9FA15-CE3A-41CA-88A2-82ED4006081B}"/>
              </a:ext>
            </a:extLst>
          </p:cNvPr>
          <p:cNvSpPr txBox="1"/>
          <p:nvPr/>
        </p:nvSpPr>
        <p:spPr>
          <a:xfrm>
            <a:off x="0" y="1160748"/>
            <a:ext cx="6372200" cy="5468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latin typeface="+mj-lt"/>
                <a:ea typeface="Tomorrow" pitchFamily="34" charset="-122"/>
                <a:cs typeface="Tomorrow" pitchFamily="34" charset="-120"/>
              </a:rPr>
              <a:t>Increased Efficiency</a:t>
            </a:r>
          </a:p>
          <a:p>
            <a:r>
              <a:rPr lang="en-IN" sz="1600" b="1" dirty="0">
                <a:solidFill>
                  <a:schemeClr val="tx1"/>
                </a:solidFill>
              </a:rPr>
              <a:t> 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omorrow" pitchFamily="34" charset="-122"/>
                <a:cs typeface="Tomorrow" pitchFamily="34" charset="-120"/>
              </a:rPr>
              <a:t>Natural gas burners are engineered to burn natural gas more efficiently, reducing energy costs and carbon emissions</a:t>
            </a:r>
            <a:r>
              <a:rPr lang="en-US" sz="1600" dirty="0">
                <a:solidFill>
                  <a:schemeClr val="tx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omorrow" pitchFamily="34" charset="0"/>
              <a:ea typeface="Tomorrow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ea typeface="Tomorrow" pitchFamily="34" charset="-122"/>
                <a:cs typeface="Tomorrow" pitchFamily="34" charset="-120"/>
              </a:rPr>
              <a:t>Cleaner Combustion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Burning natural gas produces fewer particulates and pollutants compared to converted LPG burners.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ea typeface="Tomorrow" pitchFamily="34" charset="-122"/>
                <a:cs typeface="Tomorrow" pitchFamily="34" charset="-120"/>
              </a:rPr>
              <a:t>Safety of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Eliminations of the changes of “Flame lift” and flame extinguishment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 marL="285750" indent="-285750">
              <a:lnSpc>
                <a:spcPts val="2624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ea typeface="Tomorrow" pitchFamily="34" charset="-122"/>
              </a:rPr>
              <a:t>Compatibility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Natural gas burners seamlessly integrate with existing gas infrastructure.</a:t>
            </a:r>
          </a:p>
          <a:p>
            <a:pPr marL="285750" lvl="1" indent="-285750">
              <a:lnSpc>
                <a:spcPts val="2624"/>
              </a:lnSpc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ea typeface="Tomorrow" pitchFamily="34" charset="-122"/>
              </a:rPr>
              <a:t>Environmental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Switching to natural gas burners can significantly reduce a household's carbon footprint and environmental impact.</a:t>
            </a:r>
          </a:p>
          <a:p>
            <a:pPr lvl="1"/>
            <a:endParaRPr lang="en-US" sz="18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</p:txBody>
      </p:sp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BAE10DCE-B25B-4F2F-8E9B-BB825B196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36595"/>
            <a:ext cx="2470573" cy="50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1B070-BAD2-44F9-B59A-C6F9B16F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83" y="110754"/>
            <a:ext cx="7543800" cy="914400"/>
          </a:xfrm>
        </p:spPr>
        <p:txBody>
          <a:bodyPr/>
          <a:lstStyle/>
          <a:p>
            <a:r>
              <a:rPr lang="en-IN" sz="2400" dirty="0"/>
              <a:t>Challenges for adopting PNG Stove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1ED55-7C5C-4BA2-A645-8CF393A25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BCC2F-6701-43A4-9063-31E6EEAEAD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D81054E-13A6-4F02-BB8D-792A19032276}"/>
              </a:ext>
            </a:extLst>
          </p:cNvPr>
          <p:cNvSpPr txBox="1">
            <a:spLocks/>
          </p:cNvSpPr>
          <p:nvPr/>
        </p:nvSpPr>
        <p:spPr bwMode="auto">
          <a:xfrm>
            <a:off x="2086980" y="6417332"/>
            <a:ext cx="5156212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We make natural gas the safe and preferred energy 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9FA15-CE3A-41CA-88A2-82ED4006081B}"/>
              </a:ext>
            </a:extLst>
          </p:cNvPr>
          <p:cNvSpPr txBox="1"/>
          <p:nvPr/>
        </p:nvSpPr>
        <p:spPr>
          <a:xfrm>
            <a:off x="107758" y="1550911"/>
            <a:ext cx="8928484" cy="3164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latin typeface="+mj-lt"/>
                <a:ea typeface="Tomorrow" pitchFamily="34" charset="-122"/>
                <a:cs typeface="Tomorrow" pitchFamily="34" charset="-120"/>
              </a:rPr>
              <a:t>Multiple choice available with customers for LPG Stove </a:t>
            </a:r>
          </a:p>
          <a:p>
            <a:r>
              <a:rPr lang="en-IN" sz="1600" b="1" dirty="0">
                <a:solidFill>
                  <a:schemeClr val="tx1"/>
                </a:solidFill>
              </a:rPr>
              <a:t>  	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j-lt"/>
                <a:ea typeface="Tomorrow" pitchFamily="34" charset="-122"/>
                <a:cs typeface="Tomorrow" pitchFamily="34" charset="-120"/>
              </a:rPr>
              <a:t>There are multiple type of LPG Stove available in market like 2 burner stove, 3 burner stove, Glass Top Burners, Hob Burners with Autoignition</a:t>
            </a:r>
            <a:r>
              <a:rPr lang="en-US" sz="1600" dirty="0">
                <a:solidFill>
                  <a:schemeClr val="tx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omorrow" pitchFamily="34" charset="0"/>
              <a:ea typeface="Tomorrow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ea typeface="Tomorrow" pitchFamily="34" charset="-122"/>
                <a:cs typeface="Tomorrow" pitchFamily="34" charset="-120"/>
              </a:rPr>
              <a:t>Additional cost to the customer to buy dedicated PNG stove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 lvl="1"/>
            <a:endParaRPr lang="en-US" sz="16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1D1D1B"/>
                </a:solidFill>
                <a:ea typeface="Tomorrow" pitchFamily="34" charset="-122"/>
                <a:cs typeface="Tomorrow" pitchFamily="34" charset="-120"/>
              </a:rPr>
              <a:t>Non awareness to customers about PNG stove</a:t>
            </a:r>
            <a:endParaRPr lang="en-US" sz="16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>
              <a:lnSpc>
                <a:spcPts val="2624"/>
              </a:lnSpc>
            </a:pPr>
            <a:endParaRPr lang="en-US" sz="16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90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F1B070-BAD2-44F9-B59A-C6F9B16F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24" y="188913"/>
            <a:ext cx="7543800" cy="914400"/>
          </a:xfrm>
        </p:spPr>
        <p:txBody>
          <a:bodyPr/>
          <a:lstStyle/>
          <a:p>
            <a:pPr marL="0" indent="0">
              <a:lnSpc>
                <a:spcPts val="5146"/>
              </a:lnSpc>
              <a:buNone/>
            </a:pPr>
            <a:r>
              <a:rPr lang="en-US" sz="2400" dirty="0">
                <a:solidFill>
                  <a:schemeClr val="tx1"/>
                </a:solidFill>
                <a:ea typeface="Lora" pitchFamily="34" charset="-122"/>
                <a:cs typeface="Lora" pitchFamily="34" charset="-120"/>
              </a:rPr>
              <a:t>Strategies to Promote PNG Stove Usage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1ED55-7C5C-4BA2-A645-8CF393A25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5BCC2F-6701-43A4-9063-31E6EEAEAD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D81054E-13A6-4F02-BB8D-792A19032276}"/>
              </a:ext>
            </a:extLst>
          </p:cNvPr>
          <p:cNvSpPr txBox="1">
            <a:spLocks/>
          </p:cNvSpPr>
          <p:nvPr/>
        </p:nvSpPr>
        <p:spPr bwMode="auto">
          <a:xfrm>
            <a:off x="2086980" y="6417332"/>
            <a:ext cx="5156212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We make natural gas the safe and preferred energy 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9FA15-CE3A-41CA-88A2-82ED4006081B}"/>
              </a:ext>
            </a:extLst>
          </p:cNvPr>
          <p:cNvSpPr txBox="1"/>
          <p:nvPr/>
        </p:nvSpPr>
        <p:spPr>
          <a:xfrm>
            <a:off x="0" y="108874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1D1D1B"/>
                </a:solidFill>
                <a:latin typeface="+mj-lt"/>
                <a:ea typeface="Tomorrow" pitchFamily="34" charset="-122"/>
                <a:cs typeface="Tomorrow" pitchFamily="34" charset="-120"/>
              </a:rPr>
              <a:t>Public Awareness Campaigns</a:t>
            </a:r>
            <a:r>
              <a:rPr lang="en-IN" sz="1800" b="1" dirty="0">
                <a:solidFill>
                  <a:schemeClr val="tx1"/>
                </a:solidFill>
              </a:rPr>
              <a:t>  	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Tomorrow" pitchFamily="34" charset="-122"/>
                <a:cs typeface="Tomorrow" pitchFamily="34" charset="-120"/>
              </a:rPr>
              <a:t>Educating the existing domestic customers and potential domestic customer about the advantages of PNG stove through local media, meeting at customer premises, distribution of pamphlets etc.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Tomorrow" pitchFamily="34" charset="-122"/>
                <a:cs typeface="Tomorrow" pitchFamily="34" charset="-120"/>
              </a:rPr>
              <a:t>Ensure availability of PNG appliance in major shopping plaza etc.  </a:t>
            </a:r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1D1D1B"/>
                </a:solidFill>
                <a:latin typeface="+mj-lt"/>
                <a:ea typeface="Tomorrow" pitchFamily="34" charset="-122"/>
              </a:rPr>
              <a:t>. Regulatory Framework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Develop a robust regulatory framework that mandates the use of high-efficiency natural gas burners, ensuring a level playing field and driving widespread adoption.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1D1D1B"/>
                </a:solidFill>
                <a:ea typeface="Tomorrow" pitchFamily="34" charset="-122"/>
                <a:cs typeface="Tomorrow" pitchFamily="34" charset="-120"/>
              </a:rPr>
              <a:t>Incentive Programs</a:t>
            </a:r>
            <a:endParaRPr lang="en-US" sz="1800" b="1" dirty="0">
              <a:solidFill>
                <a:srgbClr val="1D1D1B"/>
              </a:solidFill>
              <a:ea typeface="Tomorrow" pitchFamily="34" charset="-122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Provision of supply PNG Stove to new customers by CGD entities on subsidize rate.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rgbClr val="1D1D1B"/>
                </a:solidFill>
                <a:ea typeface="Tomorrow" pitchFamily="34" charset="-122"/>
              </a:rPr>
              <a:t>Accessibility to installation and maintenance services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Ensuring accessibility to installation and maintenance services is crucial for making the transition seamless for end-users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Work closely by PNG Stove dealer with CGD entities.</a:t>
            </a:r>
          </a:p>
          <a:p>
            <a:pPr algn="just"/>
            <a:endParaRPr lang="en-US" sz="1800" b="1" dirty="0">
              <a:solidFill>
                <a:schemeClr val="tx1"/>
              </a:solidFill>
              <a:latin typeface="+mj-lt"/>
              <a:ea typeface="Tomorrow" pitchFamily="34" charset="-122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800" b="1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Government initiative to stop LPG connections where PNG supply has been secured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omorrow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210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984268" y="6436568"/>
            <a:ext cx="2133600" cy="3048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A093148-3358-4763-B91B-2FE195942D01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741917" y="2967335"/>
            <a:ext cx="366016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 w="11430"/>
                <a:solidFill>
                  <a:srgbClr val="99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F9FBCA1-8637-4D29-9E23-098A4C723422}"/>
              </a:ext>
            </a:extLst>
          </p:cNvPr>
          <p:cNvSpPr txBox="1">
            <a:spLocks/>
          </p:cNvSpPr>
          <p:nvPr/>
        </p:nvSpPr>
        <p:spPr bwMode="auto">
          <a:xfrm>
            <a:off x="2086980" y="6417332"/>
            <a:ext cx="5156212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01F82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We make natural gas the safe and preferred energy solution</a:t>
            </a:r>
          </a:p>
        </p:txBody>
      </p:sp>
    </p:spTree>
    <p:extLst>
      <p:ext uri="{BB962C8B-B14F-4D97-AF65-F5344CB8AC3E}">
        <p14:creationId xmlns:p14="http://schemas.microsoft.com/office/powerpoint/2010/main" val="10026480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1F8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CC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1F8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4C0D0EB-81A5-4FAD-9833-CC549F8204A7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985AFA-7EA5-47B0-9879-D1436110D3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70772-3E2C-4F13-BE44-FB51B8911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59362</TotalTime>
  <Words>336</Words>
  <Application>Microsoft Office PowerPoint</Application>
  <PresentationFormat>On-screen Show (4:3)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Lora</vt:lpstr>
      <vt:lpstr>Tomorrow</vt:lpstr>
      <vt:lpstr>Wingdings</vt:lpstr>
      <vt:lpstr>Wingdings 3</vt:lpstr>
      <vt:lpstr>1_Custom Design</vt:lpstr>
      <vt:lpstr>PowerPoint Presentation</vt:lpstr>
      <vt:lpstr>About Gujarat gas ltd.</vt:lpstr>
      <vt:lpstr>Conversion of LPG Stove</vt:lpstr>
      <vt:lpstr>Advantages of NG Burner over Converted LPG Burner </vt:lpstr>
      <vt:lpstr>Challenges for adopting PNG Stove</vt:lpstr>
      <vt:lpstr>Strategies to Promote PNG Stove Usage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Varunkumar Singh</dc:creator>
  <cp:lastModifiedBy>Web Developer</cp:lastModifiedBy>
  <cp:revision>3152</cp:revision>
  <cp:lastPrinted>2023-04-05T15:26:50Z</cp:lastPrinted>
  <dcterms:created xsi:type="dcterms:W3CDTF">1601-01-01T00:00:00Z</dcterms:created>
  <dcterms:modified xsi:type="dcterms:W3CDTF">2024-08-08T11:37:58Z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