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64" r:id="rId2"/>
    <p:sldId id="265" r:id="rId3"/>
    <p:sldId id="266" r:id="rId4"/>
    <p:sldId id="267" r:id="rId5"/>
    <p:sldId id="271" r:id="rId6"/>
    <p:sldId id="270" r:id="rId7"/>
    <p:sldId id="268" r:id="rId8"/>
    <p:sldId id="280" r:id="rId9"/>
    <p:sldId id="272" r:id="rId10"/>
    <p:sldId id="273" r:id="rId11"/>
    <p:sldId id="260" r:id="rId12"/>
    <p:sldId id="281" r:id="rId13"/>
    <p:sldId id="277" r:id="rId14"/>
    <p:sldId id="284" r:id="rId15"/>
    <p:sldId id="258" r:id="rId16"/>
    <p:sldId id="259" r:id="rId17"/>
    <p:sldId id="278" r:id="rId18"/>
    <p:sldId id="286" r:id="rId19"/>
    <p:sldId id="282" r:id="rId20"/>
    <p:sldId id="283"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89924-8614-44DC-BD95-70715354779D}" type="doc">
      <dgm:prSet loTypeId="urn:microsoft.com/office/officeart/2009/3/layout/SubStepProcess" loCatId="process" qsTypeId="urn:microsoft.com/office/officeart/2005/8/quickstyle/simple1" qsCatId="simple" csTypeId="urn:microsoft.com/office/officeart/2005/8/colors/accent0_3" csCatId="mainScheme" phldr="1"/>
      <dgm:spPr/>
      <dgm:t>
        <a:bodyPr/>
        <a:lstStyle/>
        <a:p>
          <a:endParaRPr lang="en-US"/>
        </a:p>
      </dgm:t>
    </dgm:pt>
    <dgm:pt modelId="{624179D5-277C-4AFF-875E-C8C2B38BD6EC}">
      <dgm:prSet phldrT="[Text]"/>
      <dgm:spPr>
        <a:solidFill>
          <a:schemeClr val="accent4">
            <a:lumMod val="50000"/>
          </a:schemeClr>
        </a:solidFill>
      </dgm:spPr>
      <dgm:t>
        <a:bodyPr/>
        <a:lstStyle/>
        <a:p>
          <a:r>
            <a:rPr lang="en-US" dirty="0"/>
            <a:t>BIS Act 1986</a:t>
          </a:r>
        </a:p>
      </dgm:t>
    </dgm:pt>
    <dgm:pt modelId="{A904F741-829B-410A-A209-9C07509C47B2}" type="parTrans" cxnId="{93F148E9-96E3-4082-A328-87D2D093B187}">
      <dgm:prSet/>
      <dgm:spPr/>
      <dgm:t>
        <a:bodyPr/>
        <a:lstStyle/>
        <a:p>
          <a:endParaRPr lang="en-US"/>
        </a:p>
      </dgm:t>
    </dgm:pt>
    <dgm:pt modelId="{5E60555E-DFFF-402D-AFD1-82C2FA56094F}" type="sibTrans" cxnId="{93F148E9-96E3-4082-A328-87D2D093B187}">
      <dgm:prSet/>
      <dgm:spPr/>
      <dgm:t>
        <a:bodyPr/>
        <a:lstStyle/>
        <a:p>
          <a:endParaRPr lang="en-US"/>
        </a:p>
      </dgm:t>
    </dgm:pt>
    <dgm:pt modelId="{32BC79CA-6165-45D0-BF9C-AE842C732389}">
      <dgm:prSet phldrT="[Text]"/>
      <dgm:spPr>
        <a:solidFill>
          <a:schemeClr val="accent4">
            <a:lumMod val="50000"/>
          </a:schemeClr>
        </a:solidFill>
      </dgm:spPr>
      <dgm:t>
        <a:bodyPr/>
        <a:lstStyle/>
        <a:p>
          <a:r>
            <a:rPr lang="en-US" dirty="0"/>
            <a:t>BIS Act 2016</a:t>
          </a:r>
        </a:p>
      </dgm:t>
    </dgm:pt>
    <dgm:pt modelId="{D61394B4-644D-4323-A248-9259D0760D26}" type="parTrans" cxnId="{EA350DDC-0177-4F64-BFD8-AD9993861217}">
      <dgm:prSet/>
      <dgm:spPr/>
      <dgm:t>
        <a:bodyPr/>
        <a:lstStyle/>
        <a:p>
          <a:endParaRPr lang="en-US"/>
        </a:p>
      </dgm:t>
    </dgm:pt>
    <dgm:pt modelId="{8DEF7777-4088-40F5-8A5D-92F03EF476C8}" type="sibTrans" cxnId="{EA350DDC-0177-4F64-BFD8-AD9993861217}">
      <dgm:prSet/>
      <dgm:spPr/>
      <dgm:t>
        <a:bodyPr/>
        <a:lstStyle/>
        <a:p>
          <a:endParaRPr lang="en-US"/>
        </a:p>
      </dgm:t>
    </dgm:pt>
    <dgm:pt modelId="{3DA0D975-3C7B-4B27-A3C5-486F859F9A51}">
      <dgm:prSet phldrT="[Text]"/>
      <dgm:spPr>
        <a:solidFill>
          <a:schemeClr val="accent4">
            <a:lumMod val="50000"/>
          </a:schemeClr>
        </a:solidFill>
      </dgm:spPr>
      <dgm:t>
        <a:bodyPr/>
        <a:lstStyle/>
        <a:p>
          <a:r>
            <a:rPr lang="en-US" dirty="0"/>
            <a:t>Indian Standards Institution 1947</a:t>
          </a:r>
        </a:p>
      </dgm:t>
    </dgm:pt>
    <dgm:pt modelId="{88183A68-FE4C-4060-99F7-9EB44A838BB3}" type="sibTrans" cxnId="{616A1D4A-E703-4651-BDDA-F17FAF8D5BDD}">
      <dgm:prSet/>
      <dgm:spPr/>
      <dgm:t>
        <a:bodyPr/>
        <a:lstStyle/>
        <a:p>
          <a:endParaRPr lang="en-US"/>
        </a:p>
      </dgm:t>
    </dgm:pt>
    <dgm:pt modelId="{A62895C8-A91A-48F1-AAA4-9FC1151791D8}" type="parTrans" cxnId="{616A1D4A-E703-4651-BDDA-F17FAF8D5BDD}">
      <dgm:prSet/>
      <dgm:spPr/>
      <dgm:t>
        <a:bodyPr/>
        <a:lstStyle/>
        <a:p>
          <a:endParaRPr lang="en-US"/>
        </a:p>
      </dgm:t>
    </dgm:pt>
    <dgm:pt modelId="{4077F96B-31C2-413F-8068-4C924E56CA77}" type="pres">
      <dgm:prSet presAssocID="{05F89924-8614-44DC-BD95-70715354779D}" presName="Name0" presStyleCnt="0">
        <dgm:presLayoutVars>
          <dgm:chMax val="7"/>
          <dgm:dir/>
          <dgm:animOne val="branch"/>
        </dgm:presLayoutVars>
      </dgm:prSet>
      <dgm:spPr/>
      <dgm:t>
        <a:bodyPr/>
        <a:lstStyle/>
        <a:p>
          <a:endParaRPr lang="en-US"/>
        </a:p>
      </dgm:t>
    </dgm:pt>
    <dgm:pt modelId="{231675C4-5CAC-4561-8187-8E7CB3B812DE}" type="pres">
      <dgm:prSet presAssocID="{3DA0D975-3C7B-4B27-A3C5-486F859F9A51}" presName="parTx1" presStyleLbl="node1" presStyleIdx="0" presStyleCnt="3"/>
      <dgm:spPr/>
      <dgm:t>
        <a:bodyPr/>
        <a:lstStyle/>
        <a:p>
          <a:endParaRPr lang="en-US"/>
        </a:p>
      </dgm:t>
    </dgm:pt>
    <dgm:pt modelId="{31AAD144-CDEE-4F31-BF6E-7A5577C0F9EA}" type="pres">
      <dgm:prSet presAssocID="{624179D5-277C-4AFF-875E-C8C2B38BD6EC}" presName="parTx2" presStyleLbl="node1" presStyleIdx="1" presStyleCnt="3"/>
      <dgm:spPr/>
      <dgm:t>
        <a:bodyPr/>
        <a:lstStyle/>
        <a:p>
          <a:endParaRPr lang="en-US"/>
        </a:p>
      </dgm:t>
    </dgm:pt>
    <dgm:pt modelId="{75DB57E7-87F1-4FA3-9D6C-0DDE291BE7C4}" type="pres">
      <dgm:prSet presAssocID="{32BC79CA-6165-45D0-BF9C-AE842C732389}" presName="parTx3" presStyleLbl="node1" presStyleIdx="2" presStyleCnt="3"/>
      <dgm:spPr/>
      <dgm:t>
        <a:bodyPr/>
        <a:lstStyle/>
        <a:p>
          <a:endParaRPr lang="en-US"/>
        </a:p>
      </dgm:t>
    </dgm:pt>
  </dgm:ptLst>
  <dgm:cxnLst>
    <dgm:cxn modelId="{E78398CE-A031-4B3C-85E8-4DAB34B3CA88}" type="presOf" srcId="{05F89924-8614-44DC-BD95-70715354779D}" destId="{4077F96B-31C2-413F-8068-4C924E56CA77}" srcOrd="0" destOrd="0" presId="urn:microsoft.com/office/officeart/2009/3/layout/SubStepProcess"/>
    <dgm:cxn modelId="{0D60FAF9-4783-48BF-96F1-D3E49692741A}" type="presOf" srcId="{32BC79CA-6165-45D0-BF9C-AE842C732389}" destId="{75DB57E7-87F1-4FA3-9D6C-0DDE291BE7C4}" srcOrd="0" destOrd="0" presId="urn:microsoft.com/office/officeart/2009/3/layout/SubStepProcess"/>
    <dgm:cxn modelId="{EA350DDC-0177-4F64-BFD8-AD9993861217}" srcId="{05F89924-8614-44DC-BD95-70715354779D}" destId="{32BC79CA-6165-45D0-BF9C-AE842C732389}" srcOrd="2" destOrd="0" parTransId="{D61394B4-644D-4323-A248-9259D0760D26}" sibTransId="{8DEF7777-4088-40F5-8A5D-92F03EF476C8}"/>
    <dgm:cxn modelId="{631E8751-DDA4-434E-8336-253E5DE7F811}" type="presOf" srcId="{624179D5-277C-4AFF-875E-C8C2B38BD6EC}" destId="{31AAD144-CDEE-4F31-BF6E-7A5577C0F9EA}" srcOrd="0" destOrd="0" presId="urn:microsoft.com/office/officeart/2009/3/layout/SubStepProcess"/>
    <dgm:cxn modelId="{93F148E9-96E3-4082-A328-87D2D093B187}" srcId="{05F89924-8614-44DC-BD95-70715354779D}" destId="{624179D5-277C-4AFF-875E-C8C2B38BD6EC}" srcOrd="1" destOrd="0" parTransId="{A904F741-829B-410A-A209-9C07509C47B2}" sibTransId="{5E60555E-DFFF-402D-AFD1-82C2FA56094F}"/>
    <dgm:cxn modelId="{616A1D4A-E703-4651-BDDA-F17FAF8D5BDD}" srcId="{05F89924-8614-44DC-BD95-70715354779D}" destId="{3DA0D975-3C7B-4B27-A3C5-486F859F9A51}" srcOrd="0" destOrd="0" parTransId="{A62895C8-A91A-48F1-AAA4-9FC1151791D8}" sibTransId="{88183A68-FE4C-4060-99F7-9EB44A838BB3}"/>
    <dgm:cxn modelId="{ACF76776-BC65-415B-9B97-0DD3DA660A90}" type="presOf" srcId="{3DA0D975-3C7B-4B27-A3C5-486F859F9A51}" destId="{231675C4-5CAC-4561-8187-8E7CB3B812DE}" srcOrd="0" destOrd="0" presId="urn:microsoft.com/office/officeart/2009/3/layout/SubStepProcess"/>
    <dgm:cxn modelId="{D956019B-EBBB-492E-A84C-64948B7393D2}" type="presParOf" srcId="{4077F96B-31C2-413F-8068-4C924E56CA77}" destId="{231675C4-5CAC-4561-8187-8E7CB3B812DE}" srcOrd="0" destOrd="0" presId="urn:microsoft.com/office/officeart/2009/3/layout/SubStepProcess"/>
    <dgm:cxn modelId="{E90C0839-9B95-43DF-B2FF-10D57F6E0495}" type="presParOf" srcId="{4077F96B-31C2-413F-8068-4C924E56CA77}" destId="{31AAD144-CDEE-4F31-BF6E-7A5577C0F9EA}" srcOrd="1" destOrd="0" presId="urn:microsoft.com/office/officeart/2009/3/layout/SubStepProcess"/>
    <dgm:cxn modelId="{48634C2F-E84C-45E2-AB13-D5242CD5292B}" type="presParOf" srcId="{4077F96B-31C2-413F-8068-4C924E56CA77}" destId="{75DB57E7-87F1-4FA3-9D6C-0DDE291BE7C4}" srcOrd="2"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FA014-F8E3-4F76-AD60-69F1988187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3A8F1C0-B481-4EB0-8468-0EA208CE9E60}">
      <dgm:prSet/>
      <dgm:spPr/>
      <dgm:t>
        <a:bodyPr/>
        <a:lstStyle/>
        <a:p>
          <a:pPr rtl="0"/>
          <a:r>
            <a:rPr lang="en-US" b="1" dirty="0"/>
            <a:t>BIS procedures are compliant to WTO-TBT Code of Practice</a:t>
          </a:r>
        </a:p>
      </dgm:t>
    </dgm:pt>
    <dgm:pt modelId="{866A6130-44A2-4F58-BF4D-80A82408AA16}" type="parTrans" cxnId="{4C54A38F-3893-4ECC-8B8B-8B961EBBFE1F}">
      <dgm:prSet/>
      <dgm:spPr/>
      <dgm:t>
        <a:bodyPr/>
        <a:lstStyle/>
        <a:p>
          <a:endParaRPr lang="en-US"/>
        </a:p>
      </dgm:t>
    </dgm:pt>
    <dgm:pt modelId="{3C1EAE07-E18F-4195-AAFF-F28EDCE8B7F7}" type="sibTrans" cxnId="{4C54A38F-3893-4ECC-8B8B-8B961EBBFE1F}">
      <dgm:prSet/>
      <dgm:spPr/>
      <dgm:t>
        <a:bodyPr/>
        <a:lstStyle/>
        <a:p>
          <a:endParaRPr lang="en-US"/>
        </a:p>
      </dgm:t>
    </dgm:pt>
    <dgm:pt modelId="{91B3FEDA-E0FC-4440-93D6-31ABAE23BD9F}" type="pres">
      <dgm:prSet presAssocID="{334FA014-F8E3-4F76-AD60-69F19881873C}" presName="linear" presStyleCnt="0">
        <dgm:presLayoutVars>
          <dgm:animLvl val="lvl"/>
          <dgm:resizeHandles val="exact"/>
        </dgm:presLayoutVars>
      </dgm:prSet>
      <dgm:spPr/>
      <dgm:t>
        <a:bodyPr/>
        <a:lstStyle/>
        <a:p>
          <a:endParaRPr lang="en-US"/>
        </a:p>
      </dgm:t>
    </dgm:pt>
    <dgm:pt modelId="{5EB4A7AA-312A-4770-B0F0-7862F00AF08D}" type="pres">
      <dgm:prSet presAssocID="{B3A8F1C0-B481-4EB0-8468-0EA208CE9E60}" presName="parentText" presStyleLbl="node1" presStyleIdx="0" presStyleCnt="1" custLinFactNeighborX="-5650" custLinFactNeighborY="12183">
        <dgm:presLayoutVars>
          <dgm:chMax val="0"/>
          <dgm:bulletEnabled val="1"/>
        </dgm:presLayoutVars>
      </dgm:prSet>
      <dgm:spPr/>
      <dgm:t>
        <a:bodyPr/>
        <a:lstStyle/>
        <a:p>
          <a:endParaRPr lang="en-US"/>
        </a:p>
      </dgm:t>
    </dgm:pt>
  </dgm:ptLst>
  <dgm:cxnLst>
    <dgm:cxn modelId="{4C54A38F-3893-4ECC-8B8B-8B961EBBFE1F}" srcId="{334FA014-F8E3-4F76-AD60-69F19881873C}" destId="{B3A8F1C0-B481-4EB0-8468-0EA208CE9E60}" srcOrd="0" destOrd="0" parTransId="{866A6130-44A2-4F58-BF4D-80A82408AA16}" sibTransId="{3C1EAE07-E18F-4195-AAFF-F28EDCE8B7F7}"/>
    <dgm:cxn modelId="{A6FCD6AB-E670-4200-9579-2C6F8CE79621}" type="presOf" srcId="{334FA014-F8E3-4F76-AD60-69F19881873C}" destId="{91B3FEDA-E0FC-4440-93D6-31ABAE23BD9F}" srcOrd="0" destOrd="0" presId="urn:microsoft.com/office/officeart/2005/8/layout/vList2"/>
    <dgm:cxn modelId="{C2E6BDEE-FB38-4CAC-BC9E-BAD3D417E46F}" type="presOf" srcId="{B3A8F1C0-B481-4EB0-8468-0EA208CE9E60}" destId="{5EB4A7AA-312A-4770-B0F0-7862F00AF08D}" srcOrd="0" destOrd="0" presId="urn:microsoft.com/office/officeart/2005/8/layout/vList2"/>
    <dgm:cxn modelId="{D5B8F64F-2731-4118-B800-074BCFBB9C2B}" type="presParOf" srcId="{91B3FEDA-E0FC-4440-93D6-31ABAE23BD9F}" destId="{5EB4A7AA-312A-4770-B0F0-7862F00AF0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675C4-5CAC-4561-8187-8E7CB3B812DE}">
      <dsp:nvSpPr>
        <dsp:cNvPr id="0" name=""/>
        <dsp:cNvSpPr/>
      </dsp:nvSpPr>
      <dsp:spPr>
        <a:xfrm>
          <a:off x="137893" y="0"/>
          <a:ext cx="1752600" cy="1752600"/>
        </a:xfrm>
        <a:prstGeom prst="ellipse">
          <a:avLst/>
        </a:prstGeom>
        <a:solidFill>
          <a:schemeClr val="accent4">
            <a:lumMod val="50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a:t>Indian Standards Institution 1947</a:t>
          </a:r>
        </a:p>
      </dsp:txBody>
      <dsp:txXfrm>
        <a:off x="394555" y="256662"/>
        <a:ext cx="1239276" cy="1239276"/>
      </dsp:txXfrm>
    </dsp:sp>
    <dsp:sp modelId="{31AAD144-CDEE-4F31-BF6E-7A5577C0F9EA}">
      <dsp:nvSpPr>
        <dsp:cNvPr id="0" name=""/>
        <dsp:cNvSpPr/>
      </dsp:nvSpPr>
      <dsp:spPr>
        <a:xfrm>
          <a:off x="1890493" y="0"/>
          <a:ext cx="1752600" cy="1752600"/>
        </a:xfrm>
        <a:prstGeom prst="ellipse">
          <a:avLst/>
        </a:prstGeom>
        <a:solidFill>
          <a:schemeClr val="accent4">
            <a:lumMod val="50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a:t>BIS Act 1986</a:t>
          </a:r>
        </a:p>
      </dsp:txBody>
      <dsp:txXfrm>
        <a:off x="2147155" y="256662"/>
        <a:ext cx="1239276" cy="1239276"/>
      </dsp:txXfrm>
    </dsp:sp>
    <dsp:sp modelId="{75DB57E7-87F1-4FA3-9D6C-0DDE291BE7C4}">
      <dsp:nvSpPr>
        <dsp:cNvPr id="0" name=""/>
        <dsp:cNvSpPr/>
      </dsp:nvSpPr>
      <dsp:spPr>
        <a:xfrm>
          <a:off x="3643093" y="0"/>
          <a:ext cx="1752600" cy="1752600"/>
        </a:xfrm>
        <a:prstGeom prst="ellipse">
          <a:avLst/>
        </a:prstGeom>
        <a:solidFill>
          <a:schemeClr val="accent4">
            <a:lumMod val="50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a:t>BIS Act 2016</a:t>
          </a:r>
        </a:p>
      </dsp:txBody>
      <dsp:txXfrm>
        <a:off x="3899755" y="256662"/>
        <a:ext cx="1239276" cy="1239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DFCB2-D6EF-4809-9799-1CFBCF044D30}" type="datetimeFigureOut">
              <a:rPr lang="en-US" smtClean="0"/>
              <a:t>25-Jun-24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4F3DD-1D23-43D4-B3A1-829FE087F82F}" type="slidenum">
              <a:rPr lang="en-US" smtClean="0"/>
              <a:t>‹#›</a:t>
            </a:fld>
            <a:endParaRPr lang="en-US"/>
          </a:p>
        </p:txBody>
      </p:sp>
    </p:spTree>
    <p:extLst>
      <p:ext uri="{BB962C8B-B14F-4D97-AF65-F5344CB8AC3E}">
        <p14:creationId xmlns:p14="http://schemas.microsoft.com/office/powerpoint/2010/main" val="27630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fld id="{2FB863EE-AD33-42C2-9CA3-1329E4E17E05}" type="slidenum">
              <a:rPr lang="en-US" altLang="en-US" sz="1200" b="0">
                <a:solidFill>
                  <a:schemeClr val="tx1"/>
                </a:solidFill>
              </a:rPr>
              <a:pPr/>
              <a:t>2</a:t>
            </a:fld>
            <a:endParaRPr lang="en-US" altLang="en-US" sz="1200" b="0">
              <a:solidFill>
                <a:schemeClr val="tx1"/>
              </a:solidFill>
            </a:endParaRPr>
          </a:p>
        </p:txBody>
      </p:sp>
    </p:spTree>
    <p:extLst>
      <p:ext uri="{BB962C8B-B14F-4D97-AF65-F5344CB8AC3E}">
        <p14:creationId xmlns:p14="http://schemas.microsoft.com/office/powerpoint/2010/main" val="2592073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4F3DD-1D23-43D4-B3A1-829FE087F82F}" type="slidenum">
              <a:rPr lang="en-US" smtClean="0"/>
              <a:t>13</a:t>
            </a:fld>
            <a:endParaRPr lang="en-US"/>
          </a:p>
        </p:txBody>
      </p:sp>
    </p:spTree>
    <p:extLst>
      <p:ext uri="{BB962C8B-B14F-4D97-AF65-F5344CB8AC3E}">
        <p14:creationId xmlns:p14="http://schemas.microsoft.com/office/powerpoint/2010/main" val="1315141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regulatory </a:t>
            </a:r>
            <a:r>
              <a:rPr lang="en-US" sz="1200" dirty="0"/>
              <a:t>requirements.</a:t>
            </a:r>
          </a:p>
          <a:p>
            <a:endParaRPr lang="en-US" dirty="0"/>
          </a:p>
        </p:txBody>
      </p:sp>
      <p:sp>
        <p:nvSpPr>
          <p:cNvPr id="4" name="Slide Number Placeholder 3"/>
          <p:cNvSpPr>
            <a:spLocks noGrp="1"/>
          </p:cNvSpPr>
          <p:nvPr>
            <p:ph type="sldNum" sz="quarter" idx="10"/>
          </p:nvPr>
        </p:nvSpPr>
        <p:spPr/>
        <p:txBody>
          <a:bodyPr/>
          <a:lstStyle/>
          <a:p>
            <a:fld id="{7674F3DD-1D23-43D4-B3A1-829FE087F82F}" type="slidenum">
              <a:rPr lang="en-US" smtClean="0"/>
              <a:t>14</a:t>
            </a:fld>
            <a:endParaRPr lang="en-US"/>
          </a:p>
        </p:txBody>
      </p:sp>
    </p:spTree>
    <p:extLst>
      <p:ext uri="{BB962C8B-B14F-4D97-AF65-F5344CB8AC3E}">
        <p14:creationId xmlns:p14="http://schemas.microsoft.com/office/powerpoint/2010/main" val="343683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regulatory </a:t>
            </a:r>
            <a:r>
              <a:rPr lang="en-US" sz="1200" dirty="0"/>
              <a:t>requirements.</a:t>
            </a:r>
          </a:p>
          <a:p>
            <a:endParaRPr lang="en-US" dirty="0"/>
          </a:p>
        </p:txBody>
      </p:sp>
      <p:sp>
        <p:nvSpPr>
          <p:cNvPr id="4" name="Slide Number Placeholder 3"/>
          <p:cNvSpPr>
            <a:spLocks noGrp="1"/>
          </p:cNvSpPr>
          <p:nvPr>
            <p:ph type="sldNum" sz="quarter" idx="10"/>
          </p:nvPr>
        </p:nvSpPr>
        <p:spPr/>
        <p:txBody>
          <a:bodyPr/>
          <a:lstStyle/>
          <a:p>
            <a:fld id="{7674F3DD-1D23-43D4-B3A1-829FE087F82F}" type="slidenum">
              <a:rPr lang="en-US" smtClean="0"/>
              <a:t>15</a:t>
            </a:fld>
            <a:endParaRPr lang="en-US"/>
          </a:p>
        </p:txBody>
      </p:sp>
    </p:spTree>
    <p:extLst>
      <p:ext uri="{BB962C8B-B14F-4D97-AF65-F5344CB8AC3E}">
        <p14:creationId xmlns:p14="http://schemas.microsoft.com/office/powerpoint/2010/main" val="1891552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7674F3DD-1D23-43D4-B3A1-829FE087F82F}" type="slidenum">
              <a:rPr lang="en-US" smtClean="0"/>
              <a:t>16</a:t>
            </a:fld>
            <a:endParaRPr lang="en-US"/>
          </a:p>
        </p:txBody>
      </p:sp>
    </p:spTree>
    <p:extLst>
      <p:ext uri="{BB962C8B-B14F-4D97-AF65-F5344CB8AC3E}">
        <p14:creationId xmlns:p14="http://schemas.microsoft.com/office/powerpoint/2010/main" val="3578148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4F3DD-1D23-43D4-B3A1-829FE087F82F}" type="slidenum">
              <a:rPr lang="en-US" smtClean="0"/>
              <a:t>17</a:t>
            </a:fld>
            <a:endParaRPr lang="en-US"/>
          </a:p>
        </p:txBody>
      </p:sp>
    </p:spTree>
    <p:extLst>
      <p:ext uri="{BB962C8B-B14F-4D97-AF65-F5344CB8AC3E}">
        <p14:creationId xmlns:p14="http://schemas.microsoft.com/office/powerpoint/2010/main" val="1504595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4F3DD-1D23-43D4-B3A1-829FE087F82F}" type="slidenum">
              <a:rPr lang="en-US" smtClean="0"/>
              <a:t>19</a:t>
            </a:fld>
            <a:endParaRPr lang="en-US"/>
          </a:p>
        </p:txBody>
      </p:sp>
    </p:spTree>
    <p:extLst>
      <p:ext uri="{BB962C8B-B14F-4D97-AF65-F5344CB8AC3E}">
        <p14:creationId xmlns:p14="http://schemas.microsoft.com/office/powerpoint/2010/main" val="149516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4F3DD-1D23-43D4-B3A1-829FE087F82F}" type="slidenum">
              <a:rPr lang="en-US" smtClean="0"/>
              <a:t>20</a:t>
            </a:fld>
            <a:endParaRPr lang="en-US"/>
          </a:p>
        </p:txBody>
      </p:sp>
    </p:spTree>
    <p:extLst>
      <p:ext uri="{BB962C8B-B14F-4D97-AF65-F5344CB8AC3E}">
        <p14:creationId xmlns:p14="http://schemas.microsoft.com/office/powerpoint/2010/main" val="2319509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core distinction between IS 4246 and IS 17153 lies in their intended fuel type. IS 4246 caters to LPG stoves, while IS 17153 focuses on PNG compatibility. Additionally, IS 17153 pushes the boundaries on energy efficiency, mandating even better performance compared to IS 4246. Finally, as a newer standard, IS 17153 incorporates advancements in technology and might have more stringent regulatory requirements.</a:t>
            </a:r>
          </a:p>
          <a:p>
            <a:endParaRPr lang="en-US" dirty="0"/>
          </a:p>
        </p:txBody>
      </p:sp>
      <p:sp>
        <p:nvSpPr>
          <p:cNvPr id="4" name="Slide Number Placeholder 3"/>
          <p:cNvSpPr>
            <a:spLocks noGrp="1"/>
          </p:cNvSpPr>
          <p:nvPr>
            <p:ph type="sldNum" sz="quarter" idx="10"/>
          </p:nvPr>
        </p:nvSpPr>
        <p:spPr/>
        <p:txBody>
          <a:bodyPr/>
          <a:lstStyle/>
          <a:p>
            <a:fld id="{7674F3DD-1D23-43D4-B3A1-829FE087F82F}" type="slidenum">
              <a:rPr lang="en-US" smtClean="0"/>
              <a:t>21</a:t>
            </a:fld>
            <a:endParaRPr lang="en-US"/>
          </a:p>
        </p:txBody>
      </p:sp>
    </p:spTree>
    <p:extLst>
      <p:ext uri="{BB962C8B-B14F-4D97-AF65-F5344CB8AC3E}">
        <p14:creationId xmlns:p14="http://schemas.microsoft.com/office/powerpoint/2010/main" val="324735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178F9-7962-498D-B5B0-17858FB2F96B}" type="slidenum">
              <a:rPr lang="en-US" smtClean="0"/>
              <a:pPr/>
              <a:t>5</a:t>
            </a:fld>
            <a:endParaRPr lang="en-US"/>
          </a:p>
        </p:txBody>
      </p:sp>
    </p:spTree>
    <p:extLst>
      <p:ext uri="{BB962C8B-B14F-4D97-AF65-F5344CB8AC3E}">
        <p14:creationId xmlns:p14="http://schemas.microsoft.com/office/powerpoint/2010/main" val="296572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3" name="Google Shape;303;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640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38077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4F3DD-1D23-43D4-B3A1-829FE087F82F}" type="slidenum">
              <a:rPr lang="en-US" smtClean="0"/>
              <a:t>8</a:t>
            </a:fld>
            <a:endParaRPr lang="en-US"/>
          </a:p>
        </p:txBody>
      </p:sp>
    </p:spTree>
    <p:extLst>
      <p:ext uri="{BB962C8B-B14F-4D97-AF65-F5344CB8AC3E}">
        <p14:creationId xmlns:p14="http://schemas.microsoft.com/office/powerpoint/2010/main" val="259337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4F3DD-1D23-43D4-B3A1-829FE087F82F}" type="slidenum">
              <a:rPr lang="en-US" smtClean="0"/>
              <a:t>9</a:t>
            </a:fld>
            <a:endParaRPr lang="en-US"/>
          </a:p>
        </p:txBody>
      </p:sp>
    </p:spTree>
    <p:extLst>
      <p:ext uri="{BB962C8B-B14F-4D97-AF65-F5344CB8AC3E}">
        <p14:creationId xmlns:p14="http://schemas.microsoft.com/office/powerpoint/2010/main" val="128158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4F3DD-1D23-43D4-B3A1-829FE087F82F}" type="slidenum">
              <a:rPr lang="en-US" smtClean="0"/>
              <a:t>10</a:t>
            </a:fld>
            <a:endParaRPr lang="en-US"/>
          </a:p>
        </p:txBody>
      </p:sp>
    </p:spTree>
    <p:extLst>
      <p:ext uri="{BB962C8B-B14F-4D97-AF65-F5344CB8AC3E}">
        <p14:creationId xmlns:p14="http://schemas.microsoft.com/office/powerpoint/2010/main" val="89977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4F3DD-1D23-43D4-B3A1-829FE087F82F}" type="slidenum">
              <a:rPr lang="en-US" smtClean="0"/>
              <a:t>11</a:t>
            </a:fld>
            <a:endParaRPr lang="en-US"/>
          </a:p>
        </p:txBody>
      </p:sp>
    </p:spTree>
    <p:extLst>
      <p:ext uri="{BB962C8B-B14F-4D97-AF65-F5344CB8AC3E}">
        <p14:creationId xmlns:p14="http://schemas.microsoft.com/office/powerpoint/2010/main" val="2476122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4F3DD-1D23-43D4-B3A1-829FE087F82F}" type="slidenum">
              <a:rPr lang="en-US" smtClean="0"/>
              <a:t>12</a:t>
            </a:fld>
            <a:endParaRPr lang="en-US"/>
          </a:p>
        </p:txBody>
      </p:sp>
    </p:spTree>
    <p:extLst>
      <p:ext uri="{BB962C8B-B14F-4D97-AF65-F5344CB8AC3E}">
        <p14:creationId xmlns:p14="http://schemas.microsoft.com/office/powerpoint/2010/main" val="3556601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490F37-7DFD-425E-B1C8-CB0194888A16}" type="datetimeFigureOut">
              <a:rPr lang="en-US" smtClean="0"/>
              <a:t>25-Jun-24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159803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90F37-7DFD-425E-B1C8-CB0194888A16}" type="datetimeFigureOut">
              <a:rPr lang="en-US" smtClean="0"/>
              <a:t>25-Jun-24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271992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90F37-7DFD-425E-B1C8-CB0194888A16}" type="datetimeFigureOut">
              <a:rPr lang="en-US" smtClean="0"/>
              <a:t>25-Jun-24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3863236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90F37-7DFD-425E-B1C8-CB0194888A16}" type="datetimeFigureOut">
              <a:rPr lang="en-US" smtClean="0"/>
              <a:t>25-Jun-24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BF18C-53E2-430A-AD39-02602755BB8B}"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6182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90F37-7DFD-425E-B1C8-CB0194888A16}" type="datetimeFigureOut">
              <a:rPr lang="en-US" smtClean="0"/>
              <a:t>25-Jun-24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3942469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C490F37-7DFD-425E-B1C8-CB0194888A16}" type="datetimeFigureOut">
              <a:rPr lang="en-US" smtClean="0"/>
              <a:t>25-Jun-24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1275731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C490F37-7DFD-425E-B1C8-CB0194888A16}" type="datetimeFigureOut">
              <a:rPr lang="en-US" smtClean="0"/>
              <a:t>25-Jun-24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317962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90F37-7DFD-425E-B1C8-CB0194888A16}" type="datetimeFigureOut">
              <a:rPr lang="en-US" smtClean="0"/>
              <a:t>25-Jun-24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2546812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90F37-7DFD-425E-B1C8-CB0194888A16}" type="datetimeFigureOut">
              <a:rPr lang="en-US" smtClean="0"/>
              <a:t>25-Jun-24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194208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25-Jun-24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75254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90F37-7DFD-425E-B1C8-CB0194888A16}" type="datetimeFigureOut">
              <a:rPr lang="en-US" smtClean="0"/>
              <a:t>25-Jun-24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203175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490F37-7DFD-425E-B1C8-CB0194888A16}" type="datetimeFigureOut">
              <a:rPr lang="en-US" smtClean="0"/>
              <a:t>25-Jun-24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373569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490F37-7DFD-425E-B1C8-CB0194888A16}" type="datetimeFigureOut">
              <a:rPr lang="en-US" smtClean="0"/>
              <a:t>25-Jun-24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163643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490F37-7DFD-425E-B1C8-CB0194888A16}" type="datetimeFigureOut">
              <a:rPr lang="en-US" smtClean="0"/>
              <a:t>25-Jun-24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2605617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490F37-7DFD-425E-B1C8-CB0194888A16}" type="datetimeFigureOut">
              <a:rPr lang="en-US" smtClean="0"/>
              <a:t>25-Jun-24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37971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C490F37-7DFD-425E-B1C8-CB0194888A16}" type="datetimeFigureOut">
              <a:rPr lang="en-US" smtClean="0"/>
              <a:t>25-Jun-24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6570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90F37-7DFD-425E-B1C8-CB0194888A16}" type="datetimeFigureOut">
              <a:rPr lang="en-US" smtClean="0"/>
              <a:t>25-Jun-24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229884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490F37-7DFD-425E-B1C8-CB0194888A16}" type="datetimeFigureOut">
              <a:rPr lang="en-US" smtClean="0"/>
              <a:t>25-Jun-24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BF18C-53E2-430A-AD39-02602755BB8B}" type="slidenum">
              <a:rPr lang="en-US" smtClean="0"/>
              <a:t>‹#›</a:t>
            </a:fld>
            <a:endParaRPr lang="en-US"/>
          </a:p>
        </p:txBody>
      </p:sp>
    </p:spTree>
    <p:extLst>
      <p:ext uri="{BB962C8B-B14F-4D97-AF65-F5344CB8AC3E}">
        <p14:creationId xmlns:p14="http://schemas.microsoft.com/office/powerpoint/2010/main" val="1770975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4000"/>
                <a:shade val="100000"/>
                <a:hueMod val="92000"/>
                <a:satMod val="180000"/>
                <a:lumMod val="114000"/>
              </a:schemeClr>
            </a:gs>
            <a:gs pos="100000">
              <a:schemeClr val="bg2">
                <a:shade val="92000"/>
                <a:satMod val="170000"/>
                <a:lumMod val="96000"/>
              </a:schemeClr>
            </a:gs>
          </a:gsLst>
          <a:lin ang="21594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C490F37-7DFD-425E-B1C8-CB0194888A16}" type="datetimeFigureOut">
              <a:rPr lang="en-US" smtClean="0"/>
              <a:t>25-Jun-24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6ABF18C-53E2-430A-AD39-02602755BB8B}" type="slidenum">
              <a:rPr lang="en-US" smtClean="0"/>
              <a:t>‹#›</a:t>
            </a:fld>
            <a:endParaRPr lang="en-US"/>
          </a:p>
        </p:txBody>
      </p:sp>
    </p:spTree>
    <p:extLst>
      <p:ext uri="{BB962C8B-B14F-4D97-AF65-F5344CB8AC3E}">
        <p14:creationId xmlns:p14="http://schemas.microsoft.com/office/powerpoint/2010/main" val="15577285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100000">
              <a:schemeClr val="bg2">
                <a:shade val="92000"/>
                <a:satMod val="170000"/>
                <a:lumMod val="96000"/>
              </a:schemeClr>
            </a:gs>
          </a:gsLst>
          <a:lin ang="21594000" scaled="0"/>
          <a:tileRect/>
        </a:gradFill>
        <a:effectLst/>
      </p:bgPr>
    </p:bg>
    <p:spTree>
      <p:nvGrpSpPr>
        <p:cNvPr id="1" name=""/>
        <p:cNvGrpSpPr/>
        <p:nvPr/>
      </p:nvGrpSpPr>
      <p:grpSpPr>
        <a:xfrm>
          <a:off x="0" y="0"/>
          <a:ext cx="0" cy="0"/>
          <a:chOff x="0" y="0"/>
          <a:chExt cx="0" cy="0"/>
        </a:xfrm>
      </p:grpSpPr>
      <p:sp>
        <p:nvSpPr>
          <p:cNvPr id="2" name="AutoShape 2" descr="https://lh3.googleusercontent.com/gg/ANIJZFFMDgH18oHMmC5nqW0rMX_5tlR5RlndKchA28tz8N1ATYF8Evj0RaDfODOsrmivTfoAL4ltsXzD9VL-3ulq2W43ZDGGjf0znhslZFnORljYpjp0nF7Bef8uLid_sVjYfUDK7GfkhLWmpgZkYIotyia8A7BWK9OsFsOJAV3L9y6PzR6i0_Eu4xWvW_NzPm4w2fgFNZMubUhOtFfRTEman9Pqsi3dlcpBPkMCgdBlhfxaeaTeSPGY4f4UCVbAD7P62eRyFg1ivdH8PBhmmnX4pwAFDX9b2hv3_yvDD9KZrRGTvzgc4F40dTM5mwiGBbMsjh9zOZkCqDncyA-GjzsfUzo"/>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
        <p:nvSpPr>
          <p:cNvPr id="4" name="Rectangle 3"/>
          <p:cNvSpPr/>
          <p:nvPr/>
        </p:nvSpPr>
        <p:spPr>
          <a:xfrm>
            <a:off x="579863" y="1772373"/>
            <a:ext cx="11229277" cy="2554545"/>
          </a:xfrm>
          <a:prstGeom prst="rect">
            <a:avLst/>
          </a:prstGeom>
        </p:spPr>
        <p:txBody>
          <a:bodyPr wrap="square">
            <a:spAutoFit/>
          </a:bodyPr>
          <a:lstStyle/>
          <a:p>
            <a:pPr algn="ctr"/>
            <a:r>
              <a:rPr lang="en-US" sz="8000" dirty="0" smtClean="0">
                <a:solidFill>
                  <a:schemeClr val="tx1">
                    <a:lumMod val="85000"/>
                    <a:lumOff val="15000"/>
                  </a:schemeClr>
                </a:solidFill>
                <a:latin typeface="Times" panose="02020603050405020304" pitchFamily="18" charset="0"/>
              </a:rPr>
              <a:t>DOMESTIC PNG AND LPG GAS STOVES</a:t>
            </a:r>
            <a:endParaRPr lang="en-US" sz="8000" dirty="0">
              <a:solidFill>
                <a:schemeClr val="tx1">
                  <a:lumMod val="85000"/>
                  <a:lumOff val="15000"/>
                </a:schemeClr>
              </a:solidFill>
              <a:latin typeface="Times" panose="02020603050405020304" pitchFamily="18" charset="0"/>
            </a:endParaRPr>
          </a:p>
        </p:txBody>
      </p:sp>
      <p:sp>
        <p:nvSpPr>
          <p:cNvPr id="3" name="Rectangle 2"/>
          <p:cNvSpPr/>
          <p:nvPr/>
        </p:nvSpPr>
        <p:spPr>
          <a:xfrm>
            <a:off x="5898996" y="5363065"/>
            <a:ext cx="6515516" cy="646331"/>
          </a:xfrm>
          <a:prstGeom prst="rect">
            <a:avLst/>
          </a:prstGeom>
        </p:spPr>
        <p:txBody>
          <a:bodyPr wrap="square">
            <a:spAutoFit/>
          </a:bodyPr>
          <a:lstStyle/>
          <a:p>
            <a:pPr algn="ctr"/>
            <a:r>
              <a:rPr lang="en-US" dirty="0" smtClean="0">
                <a:solidFill>
                  <a:schemeClr val="tx1">
                    <a:lumMod val="85000"/>
                    <a:lumOff val="15000"/>
                  </a:schemeClr>
                </a:solidFill>
                <a:latin typeface="Times" panose="02020603050405020304" pitchFamily="18" charset="0"/>
              </a:rPr>
              <a:t>By- Sandeep </a:t>
            </a:r>
            <a:r>
              <a:rPr lang="en-US" dirty="0" err="1" smtClean="0">
                <a:solidFill>
                  <a:schemeClr val="tx1">
                    <a:lumMod val="85000"/>
                    <a:lumOff val="15000"/>
                  </a:schemeClr>
                </a:solidFill>
                <a:latin typeface="Times" panose="02020603050405020304" pitchFamily="18" charset="0"/>
              </a:rPr>
              <a:t>Keshav</a:t>
            </a:r>
            <a:endParaRPr lang="en-US" dirty="0" smtClean="0">
              <a:solidFill>
                <a:schemeClr val="tx1">
                  <a:lumMod val="85000"/>
                  <a:lumOff val="15000"/>
                </a:schemeClr>
              </a:solidFill>
              <a:latin typeface="Times" panose="02020603050405020304" pitchFamily="18" charset="0"/>
            </a:endParaRPr>
          </a:p>
          <a:p>
            <a:pPr algn="ctr"/>
            <a:r>
              <a:rPr lang="en-US" dirty="0" smtClean="0">
                <a:solidFill>
                  <a:schemeClr val="tx1">
                    <a:lumMod val="85000"/>
                    <a:lumOff val="15000"/>
                  </a:schemeClr>
                </a:solidFill>
                <a:latin typeface="Times" panose="02020603050405020304" pitchFamily="18" charset="0"/>
              </a:rPr>
              <a:t>                             Scientist-‘C’/Deputy Director, MED BIS</a:t>
            </a:r>
            <a:endParaRPr lang="en-US" dirty="0">
              <a:solidFill>
                <a:schemeClr val="tx1">
                  <a:lumMod val="85000"/>
                  <a:lumOff val="15000"/>
                </a:schemeClr>
              </a:solidFill>
              <a:latin typeface="Times" panose="02020603050405020304" pitchFamily="18" charset="0"/>
            </a:endParaRPr>
          </a:p>
        </p:txBody>
      </p:sp>
    </p:spTree>
    <p:extLst>
      <p:ext uri="{BB962C8B-B14F-4D97-AF65-F5344CB8AC3E}">
        <p14:creationId xmlns:p14="http://schemas.microsoft.com/office/powerpoint/2010/main" val="2129075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24" y="618518"/>
            <a:ext cx="9683602" cy="831142"/>
          </a:xfrm>
        </p:spPr>
        <p:txBody>
          <a:bodyPr/>
          <a:lstStyle/>
          <a:p>
            <a:r>
              <a:rPr lang="en-US" dirty="0">
                <a:latin typeface="Times New Roman" panose="02020603050405020304" pitchFamily="18" charset="0"/>
                <a:cs typeface="Times New Roman" panose="02020603050405020304" pitchFamily="18" charset="0"/>
              </a:rPr>
              <a:t>Tests for LPG stoves IS 4246</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
        <p:nvSpPr>
          <p:cNvPr id="6" name="Rectangle 3"/>
          <p:cNvSpPr txBox="1">
            <a:spLocks noChangeArrowheads="1"/>
          </p:cNvSpPr>
          <p:nvPr/>
        </p:nvSpPr>
        <p:spPr bwMode="auto">
          <a:xfrm>
            <a:off x="836341" y="1762334"/>
            <a:ext cx="10658476" cy="312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eaLnBrk="0" fontAlgn="base" hangingPunct="0">
              <a:lnSpc>
                <a:spcPct val="100000"/>
              </a:lnSpc>
              <a:spcBef>
                <a:spcPct val="0"/>
              </a:spcBef>
              <a:spcAft>
                <a:spcPct val="0"/>
              </a:spcAft>
              <a:buClrTx/>
              <a:buFont typeface="Wingdings" panose="05000000000000000000" pitchFamily="2" charset="2"/>
              <a:buChar char="Ø"/>
            </a:pPr>
            <a:endParaRPr lang="en-US" altLang="en-US" sz="500" cap="none"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ClrTx/>
              <a:buNone/>
            </a:pPr>
            <a:r>
              <a:rPr lang="en-US" altLang="en-US" sz="2400" cap="none" dirty="0">
                <a:latin typeface="Times New Roman" panose="02020603050405020304" pitchFamily="18" charset="0"/>
                <a:cs typeface="Times New Roman" panose="02020603050405020304" pitchFamily="18" charset="0"/>
              </a:rPr>
              <a:t>The Routine Tests comprise of: </a:t>
            </a:r>
          </a:p>
          <a:p>
            <a:pPr marL="0" indent="0" eaLnBrk="0" fontAlgn="base" hangingPunct="0">
              <a:lnSpc>
                <a:spcPct val="100000"/>
              </a:lnSpc>
              <a:spcBef>
                <a:spcPct val="0"/>
              </a:spcBef>
              <a:spcAft>
                <a:spcPct val="0"/>
              </a:spcAft>
              <a:buClrTx/>
              <a:buNone/>
            </a:pPr>
            <a:endParaRPr lang="en-US" altLang="en-US" sz="2400" cap="none" dirty="0">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buClrTx/>
              <a:buFont typeface="Wingdings" panose="05000000000000000000" pitchFamily="2" charset="2"/>
              <a:buChar char="Ø"/>
            </a:pPr>
            <a:r>
              <a:rPr lang="en-US" sz="2400" cap="none" dirty="0">
                <a:latin typeface="Times New Roman" panose="02020603050405020304" pitchFamily="18" charset="0"/>
                <a:cs typeface="Times New Roman" panose="02020603050405020304" pitchFamily="18" charset="0"/>
              </a:rPr>
              <a:t>Gas Soundness test; </a:t>
            </a:r>
          </a:p>
          <a:p>
            <a:pPr eaLnBrk="0" fontAlgn="base" hangingPunct="0">
              <a:lnSpc>
                <a:spcPct val="100000"/>
              </a:lnSpc>
              <a:spcBef>
                <a:spcPct val="0"/>
              </a:spcBef>
              <a:spcAft>
                <a:spcPct val="0"/>
              </a:spcAft>
              <a:buClrTx/>
              <a:buFont typeface="Wingdings" panose="05000000000000000000" pitchFamily="2" charset="2"/>
              <a:buChar char="Ø"/>
            </a:pPr>
            <a:r>
              <a:rPr lang="en-US" sz="2400" cap="none" dirty="0">
                <a:latin typeface="Times New Roman" panose="02020603050405020304" pitchFamily="18" charset="0"/>
                <a:cs typeface="Times New Roman" panose="02020603050405020304" pitchFamily="18" charset="0"/>
              </a:rPr>
              <a:t>Ignition and Flame Travel test;</a:t>
            </a:r>
          </a:p>
          <a:p>
            <a:pPr eaLnBrk="0" fontAlgn="base" hangingPunct="0">
              <a:lnSpc>
                <a:spcPct val="100000"/>
              </a:lnSpc>
              <a:spcBef>
                <a:spcPct val="0"/>
              </a:spcBef>
              <a:spcAft>
                <a:spcPct val="0"/>
              </a:spcAft>
              <a:buClrTx/>
              <a:buFont typeface="Wingdings" panose="05000000000000000000" pitchFamily="2" charset="2"/>
              <a:buChar char="Ø"/>
            </a:pPr>
            <a:r>
              <a:rPr lang="en-US" sz="2400" cap="none" dirty="0">
                <a:latin typeface="Times New Roman" panose="02020603050405020304" pitchFamily="18" charset="0"/>
                <a:cs typeface="Times New Roman" panose="02020603050405020304" pitchFamily="18" charset="0"/>
              </a:rPr>
              <a:t>Flame Stability test;</a:t>
            </a:r>
          </a:p>
          <a:p>
            <a:pPr eaLnBrk="0" fontAlgn="base" hangingPunct="0">
              <a:lnSpc>
                <a:spcPct val="100000"/>
              </a:lnSpc>
              <a:spcBef>
                <a:spcPct val="0"/>
              </a:spcBef>
              <a:spcAft>
                <a:spcPct val="0"/>
              </a:spcAft>
              <a:buClrTx/>
              <a:buFont typeface="Wingdings" panose="05000000000000000000" pitchFamily="2" charset="2"/>
              <a:buChar char="Ø"/>
            </a:pPr>
            <a:r>
              <a:rPr lang="en-US" sz="2400" cap="none" dirty="0">
                <a:latin typeface="Times New Roman" panose="02020603050405020304" pitchFamily="18" charset="0"/>
                <a:cs typeface="Times New Roman" panose="02020603050405020304" pitchFamily="18" charset="0"/>
              </a:rPr>
              <a:t>Noise Control test; </a:t>
            </a:r>
          </a:p>
          <a:p>
            <a:pPr eaLnBrk="0" fontAlgn="base" hangingPunct="0">
              <a:lnSpc>
                <a:spcPct val="100000"/>
              </a:lnSpc>
              <a:spcBef>
                <a:spcPct val="0"/>
              </a:spcBef>
              <a:spcAft>
                <a:spcPct val="0"/>
              </a:spcAft>
              <a:buClrTx/>
              <a:buFont typeface="Wingdings" panose="05000000000000000000" pitchFamily="2" charset="2"/>
              <a:buChar char="Ø"/>
            </a:pPr>
            <a:r>
              <a:rPr lang="en-US" sz="2400" cap="none" dirty="0">
                <a:latin typeface="Times New Roman" panose="02020603050405020304" pitchFamily="18" charset="0"/>
                <a:cs typeface="Times New Roman" panose="02020603050405020304" pitchFamily="18" charset="0"/>
              </a:rPr>
              <a:t>Flash Back test; and </a:t>
            </a:r>
          </a:p>
          <a:p>
            <a:pPr eaLnBrk="0" fontAlgn="base" hangingPunct="0">
              <a:lnSpc>
                <a:spcPct val="100000"/>
              </a:lnSpc>
              <a:spcBef>
                <a:spcPct val="0"/>
              </a:spcBef>
              <a:spcAft>
                <a:spcPct val="0"/>
              </a:spcAft>
              <a:buClrTx/>
              <a:buFont typeface="Wingdings" panose="05000000000000000000" pitchFamily="2" charset="2"/>
              <a:buChar char="Ø"/>
            </a:pPr>
            <a:r>
              <a:rPr lang="en-US" sz="2400" cap="none" dirty="0">
                <a:latin typeface="Times New Roman" panose="02020603050405020304" pitchFamily="18" charset="0"/>
                <a:cs typeface="Times New Roman" panose="02020603050405020304" pitchFamily="18" charset="0"/>
              </a:rPr>
              <a:t>Formation of Soot test.</a:t>
            </a:r>
            <a:endParaRPr lang="en-US" altLang="en-US"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89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24" y="468351"/>
            <a:ext cx="8474927" cy="680226"/>
          </a:xfrm>
        </p:spPr>
        <p:txBody>
          <a:bodyPr>
            <a:normAutofit/>
          </a:bodyPr>
          <a:lstStyle/>
          <a:p>
            <a:r>
              <a:rPr lang="en-US" sz="3200" dirty="0" err="1" smtClean="0">
                <a:latin typeface="Times New Roman" panose="02020603050405020304" pitchFamily="18" charset="0"/>
                <a:cs typeface="Times New Roman" panose="02020603050405020304" pitchFamily="18" charset="0"/>
              </a:rPr>
              <a:t>pNG</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and its current scenario</a:t>
            </a:r>
            <a:endParaRPr lang="en-US" sz="32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sz="quarter" idx="13"/>
          </p:nvPr>
        </p:nvSpPr>
        <p:spPr bwMode="auto">
          <a:xfrm>
            <a:off x="733423" y="1508059"/>
            <a:ext cx="11019961"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00000"/>
              </a:lnSpc>
              <a:spcBef>
                <a:spcPct val="0"/>
              </a:spcBef>
              <a:spcAft>
                <a:spcPct val="0"/>
              </a:spcAft>
              <a:buClrTx/>
              <a:buFont typeface="Wingdings" panose="05000000000000000000" pitchFamily="2" charset="2"/>
              <a:buChar char="Ø"/>
            </a:pPr>
            <a:r>
              <a:rPr lang="en-US" altLang="en-US" cap="none" dirty="0">
                <a:latin typeface="Times New Roman" panose="02020603050405020304" pitchFamily="18" charset="0"/>
                <a:cs typeface="Times New Roman" panose="02020603050405020304" pitchFamily="18" charset="0"/>
              </a:rPr>
              <a:t> </a:t>
            </a:r>
            <a:r>
              <a:rPr lang="en-US" altLang="en-US" cap="none" dirty="0" smtClean="0">
                <a:latin typeface="Times" panose="02020603050405020304" pitchFamily="18" charset="0"/>
                <a:cs typeface="Times New Roman" panose="02020603050405020304" pitchFamily="18" charset="0"/>
              </a:rPr>
              <a:t>N</a:t>
            </a:r>
            <a:r>
              <a:rPr lang="en-US" cap="none" dirty="0" smtClean="0">
                <a:latin typeface="Times" panose="02020603050405020304" pitchFamily="18" charset="0"/>
              </a:rPr>
              <a:t>atural Gas is the cleanest fossil fuels among the available fossil fuels. It is used as a feedstock in the manufacture of fertilizers, plastics and other commercially important organic chemicals as well as used as a fuel for electricity generation, heating purpose in Industrial and Commercial units.</a:t>
            </a:r>
          </a:p>
          <a:p>
            <a:pPr lvl="0" algn="just" eaLnBrk="0" fontAlgn="base" hangingPunct="0">
              <a:lnSpc>
                <a:spcPct val="100000"/>
              </a:lnSpc>
              <a:spcBef>
                <a:spcPct val="0"/>
              </a:spcBef>
              <a:spcAft>
                <a:spcPct val="0"/>
              </a:spcAft>
              <a:buClrTx/>
              <a:buFont typeface="Wingdings" panose="05000000000000000000" pitchFamily="2" charset="2"/>
              <a:buChar char="Ø"/>
            </a:pPr>
            <a:endParaRPr lang="en-US" cap="none" dirty="0" smtClean="0">
              <a:latin typeface="Times" panose="02020603050405020304" pitchFamily="18" charset="0"/>
            </a:endParaRPr>
          </a:p>
          <a:p>
            <a:pPr lvl="0" algn="just" eaLnBrk="0" fontAlgn="base" hangingPunct="0">
              <a:lnSpc>
                <a:spcPct val="100000"/>
              </a:lnSpc>
              <a:spcBef>
                <a:spcPct val="0"/>
              </a:spcBef>
              <a:spcAft>
                <a:spcPct val="0"/>
              </a:spcAft>
              <a:buClrTx/>
              <a:buFont typeface="Wingdings" panose="05000000000000000000" pitchFamily="2" charset="2"/>
              <a:buChar char="Ø"/>
            </a:pPr>
            <a:r>
              <a:rPr lang="en-US" cap="none" dirty="0" smtClean="0">
                <a:latin typeface="Times" panose="02020603050405020304" pitchFamily="18" charset="0"/>
              </a:rPr>
              <a:t> One of the biggest use of Natural gas is in cooking in domestic households through pipeline, most commonly known as Piped </a:t>
            </a:r>
            <a:r>
              <a:rPr lang="en-US" cap="none" dirty="0">
                <a:latin typeface="Times" panose="02020603050405020304" pitchFamily="18" charset="0"/>
              </a:rPr>
              <a:t>N</a:t>
            </a:r>
            <a:r>
              <a:rPr lang="en-US" cap="none" dirty="0" smtClean="0">
                <a:latin typeface="Times" panose="02020603050405020304" pitchFamily="18" charset="0"/>
              </a:rPr>
              <a:t>atural </a:t>
            </a:r>
            <a:r>
              <a:rPr lang="en-US" cap="none" dirty="0">
                <a:latin typeface="Times" panose="02020603050405020304" pitchFamily="18" charset="0"/>
              </a:rPr>
              <a:t>G</a:t>
            </a:r>
            <a:r>
              <a:rPr lang="en-US" cap="none" dirty="0" smtClean="0">
                <a:latin typeface="Times" panose="02020603050405020304" pitchFamily="18" charset="0"/>
              </a:rPr>
              <a:t>as (PNG). </a:t>
            </a:r>
          </a:p>
          <a:p>
            <a:pPr lvl="0" algn="just" eaLnBrk="0" fontAlgn="base" hangingPunct="0">
              <a:lnSpc>
                <a:spcPct val="100000"/>
              </a:lnSpc>
              <a:spcBef>
                <a:spcPct val="0"/>
              </a:spcBef>
              <a:spcAft>
                <a:spcPct val="0"/>
              </a:spcAft>
              <a:buClrTx/>
              <a:buFont typeface="Wingdings" panose="05000000000000000000" pitchFamily="2" charset="2"/>
              <a:buChar char="Ø"/>
            </a:pPr>
            <a:endParaRPr lang="en-US" cap="none" dirty="0" smtClean="0">
              <a:latin typeface="Times" panose="02020603050405020304" pitchFamily="18" charset="0"/>
            </a:endParaRPr>
          </a:p>
          <a:p>
            <a:pPr lvl="0" algn="just" eaLnBrk="0" fontAlgn="base" hangingPunct="0">
              <a:lnSpc>
                <a:spcPct val="100000"/>
              </a:lnSpc>
              <a:spcBef>
                <a:spcPct val="0"/>
              </a:spcBef>
              <a:spcAft>
                <a:spcPct val="0"/>
              </a:spcAft>
              <a:buClrTx/>
              <a:buFont typeface="Wingdings" panose="05000000000000000000" pitchFamily="2" charset="2"/>
              <a:buChar char="Ø"/>
            </a:pPr>
            <a:r>
              <a:rPr lang="en-US" cap="none" dirty="0" smtClean="0">
                <a:latin typeface="Times" panose="02020603050405020304" pitchFamily="18" charset="0"/>
              </a:rPr>
              <a:t>India is Asia’s second biggest energy consumer since 2008 and is set to grow faster than that of all major economies in the world. Even, natural gas consumption will grow faster than oil or coal, expanding at 1.6% a year. </a:t>
            </a:r>
          </a:p>
          <a:p>
            <a:pPr lvl="0" algn="just" eaLnBrk="0" fontAlgn="base" hangingPunct="0">
              <a:lnSpc>
                <a:spcPct val="100000"/>
              </a:lnSpc>
              <a:spcBef>
                <a:spcPct val="0"/>
              </a:spcBef>
              <a:spcAft>
                <a:spcPct val="0"/>
              </a:spcAft>
              <a:buClrTx/>
              <a:buFont typeface="Wingdings" panose="05000000000000000000" pitchFamily="2" charset="2"/>
              <a:buChar char="Ø"/>
            </a:pPr>
            <a:endParaRPr lang="en-US" cap="none" dirty="0" smtClean="0">
              <a:latin typeface="Times" panose="02020603050405020304" pitchFamily="18" charset="0"/>
            </a:endParaRPr>
          </a:p>
          <a:p>
            <a:pPr lvl="0" algn="just" eaLnBrk="0" fontAlgn="base" hangingPunct="0">
              <a:lnSpc>
                <a:spcPct val="100000"/>
              </a:lnSpc>
              <a:spcBef>
                <a:spcPct val="0"/>
              </a:spcBef>
              <a:spcAft>
                <a:spcPct val="0"/>
              </a:spcAft>
              <a:buClrTx/>
              <a:buFont typeface="Wingdings" panose="05000000000000000000" pitchFamily="2" charset="2"/>
              <a:buChar char="Ø"/>
            </a:pPr>
            <a:r>
              <a:rPr lang="en-US" cap="none" dirty="0" smtClean="0">
                <a:latin typeface="Times" panose="02020603050405020304" pitchFamily="18" charset="0"/>
              </a:rPr>
              <a:t>As per the data of Ministry of Petroleum and Natural </a:t>
            </a:r>
            <a:r>
              <a:rPr lang="en-US" cap="none" dirty="0">
                <a:latin typeface="Times" panose="02020603050405020304" pitchFamily="18" charset="0"/>
              </a:rPr>
              <a:t>G</a:t>
            </a:r>
            <a:r>
              <a:rPr lang="en-US" cap="none" dirty="0" smtClean="0">
                <a:latin typeface="Times" panose="02020603050405020304" pitchFamily="18" charset="0"/>
              </a:rPr>
              <a:t>as (MOPNG), in India, the total consumption of Natural gas is 148.02 MMSCMD. </a:t>
            </a:r>
          </a:p>
          <a:p>
            <a:pPr lvl="0" algn="just" eaLnBrk="0" fontAlgn="base" hangingPunct="0">
              <a:lnSpc>
                <a:spcPct val="100000"/>
              </a:lnSpc>
              <a:spcBef>
                <a:spcPct val="0"/>
              </a:spcBef>
              <a:spcAft>
                <a:spcPct val="0"/>
              </a:spcAft>
              <a:buClrTx/>
              <a:buFont typeface="Wingdings" panose="05000000000000000000" pitchFamily="2" charset="2"/>
              <a:buChar char="Ø"/>
            </a:pPr>
            <a:endParaRPr lang="en-US" cap="none" dirty="0" smtClean="0">
              <a:latin typeface="Times" panose="02020603050405020304" pitchFamily="18" charset="0"/>
            </a:endParaRPr>
          </a:p>
          <a:p>
            <a:pPr lvl="0" eaLnBrk="0" fontAlgn="base" hangingPunct="0">
              <a:lnSpc>
                <a:spcPct val="100000"/>
              </a:lnSpc>
              <a:spcBef>
                <a:spcPct val="0"/>
              </a:spcBef>
              <a:spcAft>
                <a:spcPct val="0"/>
              </a:spcAft>
              <a:buClrTx/>
              <a:buFont typeface="Wingdings" panose="05000000000000000000" pitchFamily="2" charset="2"/>
              <a:buChar char="Ø"/>
            </a:pPr>
            <a:endParaRPr lang="en-US" cap="none" dirty="0" smtClean="0">
              <a:latin typeface="Times" panose="02020603050405020304" pitchFamily="18" charset="0"/>
            </a:endParaRPr>
          </a:p>
          <a:p>
            <a:pPr lvl="0" eaLnBrk="0" fontAlgn="base" hangingPunct="0">
              <a:lnSpc>
                <a:spcPct val="100000"/>
              </a:lnSpc>
              <a:spcBef>
                <a:spcPct val="0"/>
              </a:spcBef>
              <a:spcAft>
                <a:spcPct val="0"/>
              </a:spcAft>
              <a:buClrTx/>
              <a:buFont typeface="Wingdings" panose="05000000000000000000" pitchFamily="2" charset="2"/>
              <a:buChar char="Ø"/>
            </a:pPr>
            <a:endParaRPr lang="en-US" cap="none" dirty="0" smtClean="0">
              <a:latin typeface="Times"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685155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sz="quarter" idx="13"/>
          </p:nvPr>
        </p:nvSpPr>
        <p:spPr bwMode="auto">
          <a:xfrm>
            <a:off x="791736" y="975028"/>
            <a:ext cx="10658476"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just" eaLnBrk="0" fontAlgn="base" hangingPunct="0">
              <a:lnSpc>
                <a:spcPct val="100000"/>
              </a:lnSpc>
              <a:spcBef>
                <a:spcPct val="0"/>
              </a:spcBef>
              <a:spcAft>
                <a:spcPct val="0"/>
              </a:spcAft>
              <a:buClrTx/>
              <a:buNone/>
            </a:pPr>
            <a:endParaRPr lang="en-US" cap="none" dirty="0" smtClean="0">
              <a:latin typeface="Times" panose="02020603050405020304" pitchFamily="18" charset="0"/>
            </a:endParaRPr>
          </a:p>
          <a:p>
            <a:pPr algn="just" eaLnBrk="0" fontAlgn="base" hangingPunct="0">
              <a:lnSpc>
                <a:spcPct val="100000"/>
              </a:lnSpc>
              <a:spcBef>
                <a:spcPct val="0"/>
              </a:spcBef>
              <a:spcAft>
                <a:spcPct val="0"/>
              </a:spcAft>
              <a:buClrTx/>
              <a:buFont typeface="Wingdings" panose="05000000000000000000" pitchFamily="2" charset="2"/>
              <a:buChar char="Ø"/>
            </a:pPr>
            <a:r>
              <a:rPr lang="en-US" cap="none" dirty="0">
                <a:latin typeface="Times" panose="02020603050405020304" pitchFamily="18" charset="0"/>
              </a:rPr>
              <a:t>At present, India is the 14th largest importer of natural gas at 20,530,000,000 (cubic meters) in the world. with the development trajectory of India the demand is expected to rise and so is the import of the Natural Gas</a:t>
            </a:r>
            <a:r>
              <a:rPr lang="en-US" cap="none" dirty="0" smtClean="0">
                <a:latin typeface="Times" panose="02020603050405020304" pitchFamily="18" charset="0"/>
              </a:rPr>
              <a:t>.</a:t>
            </a:r>
          </a:p>
          <a:p>
            <a:pPr marL="0" indent="0" algn="just" eaLnBrk="0" fontAlgn="base" hangingPunct="0">
              <a:lnSpc>
                <a:spcPct val="100000"/>
              </a:lnSpc>
              <a:spcBef>
                <a:spcPct val="0"/>
              </a:spcBef>
              <a:spcAft>
                <a:spcPct val="0"/>
              </a:spcAft>
              <a:buClrTx/>
              <a:buNone/>
            </a:pPr>
            <a:r>
              <a:rPr lang="en-US" cap="none" dirty="0" smtClean="0">
                <a:latin typeface="Times" panose="02020603050405020304" pitchFamily="18" charset="0"/>
              </a:rPr>
              <a:t> </a:t>
            </a:r>
            <a:endParaRPr lang="en-US" cap="none" dirty="0">
              <a:latin typeface="Times" panose="02020603050405020304" pitchFamily="18" charset="0"/>
            </a:endParaRPr>
          </a:p>
          <a:p>
            <a:pPr lvl="0" algn="just" eaLnBrk="0" fontAlgn="base" hangingPunct="0">
              <a:lnSpc>
                <a:spcPct val="100000"/>
              </a:lnSpc>
              <a:spcBef>
                <a:spcPct val="0"/>
              </a:spcBef>
              <a:spcAft>
                <a:spcPct val="0"/>
              </a:spcAft>
              <a:buClrTx/>
              <a:buFont typeface="Wingdings" panose="05000000000000000000" pitchFamily="2" charset="2"/>
              <a:buChar char="Ø"/>
            </a:pPr>
            <a:r>
              <a:rPr lang="en-US" cap="none" dirty="0" smtClean="0">
                <a:latin typeface="Times" panose="02020603050405020304" pitchFamily="18" charset="0"/>
              </a:rPr>
              <a:t>At present there are approximately </a:t>
            </a:r>
            <a:r>
              <a:rPr lang="en-US" cap="none" dirty="0" smtClean="0">
                <a:latin typeface="Times" panose="02020603050405020304" pitchFamily="18" charset="0"/>
              </a:rPr>
              <a:t>1.3 </a:t>
            </a:r>
            <a:r>
              <a:rPr lang="en-US" cap="none" dirty="0" err="1" smtClean="0">
                <a:latin typeface="Times" panose="02020603050405020304" pitchFamily="18" charset="0"/>
              </a:rPr>
              <a:t>Crore</a:t>
            </a:r>
            <a:r>
              <a:rPr lang="en-US" cap="none" dirty="0" smtClean="0">
                <a:latin typeface="Times" panose="02020603050405020304" pitchFamily="18" charset="0"/>
              </a:rPr>
              <a:t> household </a:t>
            </a:r>
            <a:r>
              <a:rPr lang="en-US" cap="none" dirty="0" smtClean="0">
                <a:latin typeface="Times" panose="02020603050405020304" pitchFamily="18" charset="0"/>
              </a:rPr>
              <a:t>consumers in </a:t>
            </a:r>
            <a:r>
              <a:rPr lang="en-US" cap="none" dirty="0">
                <a:latin typeface="Times" panose="02020603050405020304" pitchFamily="18" charset="0"/>
              </a:rPr>
              <a:t>I</a:t>
            </a:r>
            <a:r>
              <a:rPr lang="en-US" cap="none" dirty="0" smtClean="0">
                <a:latin typeface="Times" panose="02020603050405020304" pitchFamily="18" charset="0"/>
              </a:rPr>
              <a:t>ndia with 8 lakhs new users being added annually, who are mainly concentrated in the regions of Delhi/NCR and Mumbai. But this consumption demography is expected to rise exponentially with the implementation of government projects such as Pradhan </a:t>
            </a:r>
            <a:r>
              <a:rPr lang="en-US" cap="none" dirty="0" err="1" smtClean="0">
                <a:latin typeface="Times" panose="02020603050405020304" pitchFamily="18" charset="0"/>
              </a:rPr>
              <a:t>Mantri</a:t>
            </a:r>
            <a:r>
              <a:rPr lang="en-US" cap="none" dirty="0" smtClean="0">
                <a:latin typeface="Times" panose="02020603050405020304" pitchFamily="18" charset="0"/>
              </a:rPr>
              <a:t> </a:t>
            </a:r>
            <a:r>
              <a:rPr lang="en-US" cap="none" dirty="0" err="1" smtClean="0">
                <a:latin typeface="Times" panose="02020603050405020304" pitchFamily="18" charset="0"/>
              </a:rPr>
              <a:t>Urja</a:t>
            </a:r>
            <a:r>
              <a:rPr lang="en-US" cap="none" dirty="0" smtClean="0">
                <a:latin typeface="Times" panose="02020603050405020304" pitchFamily="18" charset="0"/>
              </a:rPr>
              <a:t> Ganga (PMUG). Under this project the PNG line is expanded to Uttar Pradesh, Bihar, Jharkhand, West Bengal and Odisha by laying 3,384 km Natural Gas Pipeline.</a:t>
            </a:r>
          </a:p>
          <a:p>
            <a:pPr lvl="0" algn="just" eaLnBrk="0" fontAlgn="base" hangingPunct="0">
              <a:lnSpc>
                <a:spcPct val="100000"/>
              </a:lnSpc>
              <a:spcBef>
                <a:spcPct val="0"/>
              </a:spcBef>
              <a:spcAft>
                <a:spcPct val="0"/>
              </a:spcAft>
              <a:buClrTx/>
              <a:buFont typeface="Wingdings" panose="05000000000000000000" pitchFamily="2" charset="2"/>
              <a:buChar char="Ø"/>
            </a:pPr>
            <a:endParaRPr lang="en-US" cap="none" dirty="0" smtClean="0">
              <a:latin typeface="Times" panose="02020603050405020304" pitchFamily="18" charset="0"/>
            </a:endParaRPr>
          </a:p>
          <a:p>
            <a:pPr lvl="0" algn="just" eaLnBrk="0" fontAlgn="base" hangingPunct="0">
              <a:lnSpc>
                <a:spcPct val="100000"/>
              </a:lnSpc>
              <a:spcBef>
                <a:spcPct val="0"/>
              </a:spcBef>
              <a:spcAft>
                <a:spcPct val="0"/>
              </a:spcAft>
              <a:buClrTx/>
              <a:buFont typeface="Wingdings" panose="05000000000000000000" pitchFamily="2" charset="2"/>
              <a:buChar char="Ø"/>
            </a:pPr>
            <a:r>
              <a:rPr lang="en-US" cap="none" dirty="0">
                <a:latin typeface="Times" panose="02020603050405020304" pitchFamily="18" charset="0"/>
              </a:rPr>
              <a:t> Total length of pipeline under Pradhan </a:t>
            </a:r>
            <a:r>
              <a:rPr lang="en-US" cap="none" dirty="0" err="1">
                <a:latin typeface="Times" panose="02020603050405020304" pitchFamily="18" charset="0"/>
              </a:rPr>
              <a:t>Mantri</a:t>
            </a:r>
            <a:r>
              <a:rPr lang="en-US" cap="none" dirty="0">
                <a:latin typeface="Times" panose="02020603050405020304" pitchFamily="18" charset="0"/>
              </a:rPr>
              <a:t> </a:t>
            </a:r>
            <a:r>
              <a:rPr lang="en-US" cap="none" dirty="0" err="1">
                <a:latin typeface="Times" panose="02020603050405020304" pitchFamily="18" charset="0"/>
              </a:rPr>
              <a:t>Urja</a:t>
            </a:r>
            <a:r>
              <a:rPr lang="en-US" cap="none" dirty="0">
                <a:latin typeface="Times" panose="02020603050405020304" pitchFamily="18" charset="0"/>
              </a:rPr>
              <a:t> Ganga Project is approx. 3,384 km, out of which 766 km of pipeline is in Odisha state and the balance 2,618 km is in the states of Uttar Pradesh, Bihar, Jharkhand, West Bengal &amp; Assam. At present the pipeline has been commissioned </a:t>
            </a:r>
            <a:r>
              <a:rPr lang="en-US" cap="none" dirty="0" err="1">
                <a:latin typeface="Times" panose="02020603050405020304" pitchFamily="18" charset="0"/>
              </a:rPr>
              <a:t>upto</a:t>
            </a:r>
            <a:r>
              <a:rPr lang="en-US" cap="none" dirty="0">
                <a:latin typeface="Times" panose="02020603050405020304" pitchFamily="18" charset="0"/>
              </a:rPr>
              <a:t> </a:t>
            </a:r>
            <a:r>
              <a:rPr lang="en-US" cap="none" dirty="0" err="1">
                <a:latin typeface="Times" panose="02020603050405020304" pitchFamily="18" charset="0"/>
              </a:rPr>
              <a:t>Barauni</a:t>
            </a:r>
            <a:r>
              <a:rPr lang="en-US" cap="none" dirty="0">
                <a:latin typeface="Times" panose="02020603050405020304" pitchFamily="18" charset="0"/>
              </a:rPr>
              <a:t> in </a:t>
            </a:r>
            <a:r>
              <a:rPr lang="en-US" cap="none" dirty="0" smtClean="0">
                <a:latin typeface="Times" panose="02020603050405020304" pitchFamily="18" charset="0"/>
              </a:rPr>
              <a:t>Bihar.</a:t>
            </a:r>
          </a:p>
          <a:p>
            <a:pPr lvl="0" eaLnBrk="0" fontAlgn="base" hangingPunct="0">
              <a:lnSpc>
                <a:spcPct val="100000"/>
              </a:lnSpc>
              <a:spcBef>
                <a:spcPct val="0"/>
              </a:spcBef>
              <a:spcAft>
                <a:spcPct val="0"/>
              </a:spcAft>
              <a:buClrTx/>
              <a:buFont typeface="Wingdings" panose="05000000000000000000" pitchFamily="2" charset="2"/>
              <a:buChar char="Ø"/>
            </a:pPr>
            <a:endParaRPr lang="en-US" altLang="en-US" cap="none" dirty="0">
              <a:latin typeface="Times"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
        <p:nvSpPr>
          <p:cNvPr id="4" name="Rectangle 3"/>
          <p:cNvSpPr/>
          <p:nvPr/>
        </p:nvSpPr>
        <p:spPr>
          <a:xfrm>
            <a:off x="2464419" y="513990"/>
            <a:ext cx="7984275" cy="584775"/>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PNG AND ITS CURRENT SCENARIO</a:t>
            </a:r>
            <a:endParaRPr lang="en-US" sz="3200" dirty="0"/>
          </a:p>
        </p:txBody>
      </p:sp>
    </p:spTree>
    <p:extLst>
      <p:ext uri="{BB962C8B-B14F-4D97-AF65-F5344CB8AC3E}">
        <p14:creationId xmlns:p14="http://schemas.microsoft.com/office/powerpoint/2010/main" val="1868373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583" y="700545"/>
            <a:ext cx="10091853" cy="1182306"/>
          </a:xfrm>
        </p:spPr>
        <p:txBody>
          <a:bodyPr>
            <a:normAutofit/>
          </a:bodyPr>
          <a:lstStyle/>
          <a:p>
            <a:r>
              <a:rPr lang="en-US" dirty="0">
                <a:latin typeface="Times New Roman" panose="02020603050405020304" pitchFamily="18" charset="0"/>
                <a:cs typeface="Times New Roman" panose="02020603050405020304" pitchFamily="18" charset="0"/>
              </a:rPr>
              <a:t>IS 17153:2019 - Domestic Gas Stoves for Piped Natural Gas (PNG)</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748882" y="1633927"/>
                <a:ext cx="10871618" cy="4776398"/>
              </a:xfrm>
            </p:spPr>
            <p:txBody>
              <a:bodyPr>
                <a:normAutofit/>
              </a:bodyPr>
              <a:lstStyle/>
              <a:p>
                <a:pPr marL="0" indent="0">
                  <a:buNone/>
                </a:pPr>
                <a:endParaRPr lang="en-US" cap="none"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cap="none" dirty="0">
                    <a:latin typeface="Times New Roman" panose="02020603050405020304" pitchFamily="18" charset="0"/>
                    <a:cs typeface="Times New Roman" panose="02020603050405020304" pitchFamily="18" charset="0"/>
                  </a:rPr>
                  <a:t>This standard specifies construction, operation, safety requirements and test for domestic gas stoves metallic or toughened glass bodies intended for use with PNG at 21 mbar (21.41 gf/</a:t>
                </a:r>
                <a14:m>
                  <m:oMath xmlns:m="http://schemas.openxmlformats.org/officeDocument/2006/math">
                    <m:sSup>
                      <m:sSupPr>
                        <m:ctrlPr>
                          <a:rPr lang="en-US" altLang="en-US" sz="2400" i="1" cap="none" dirty="0" smtClean="0">
                            <a:latin typeface="Cambria Math" panose="02040503050406030204" pitchFamily="18" charset="0"/>
                            <a:cs typeface="Times New Roman" panose="02020603050405020304" pitchFamily="18" charset="0"/>
                          </a:rPr>
                        </m:ctrlPr>
                      </m:sSupPr>
                      <m:e>
                        <m:r>
                          <m:rPr>
                            <m:sty m:val="p"/>
                          </m:rPr>
                          <a:rPr lang="en-IN" altLang="en-US" sz="2400" b="0" i="0" cap="none" dirty="0" smtClean="0">
                            <a:latin typeface="Cambria Math" panose="02040503050406030204" pitchFamily="18" charset="0"/>
                            <a:cs typeface="Times New Roman" panose="02020603050405020304" pitchFamily="18" charset="0"/>
                          </a:rPr>
                          <m:t>cm</m:t>
                        </m:r>
                      </m:e>
                      <m:sup>
                        <m:r>
                          <a:rPr lang="en-IN" altLang="en-US" sz="2400" b="0" i="1" cap="none" dirty="0" smtClean="0">
                            <a:latin typeface="Cambria Math" panose="02040503050406030204" pitchFamily="18" charset="0"/>
                            <a:cs typeface="Times New Roman" panose="02020603050405020304" pitchFamily="18" charset="0"/>
                          </a:rPr>
                          <m:t>2</m:t>
                        </m:r>
                      </m:sup>
                    </m:sSup>
                  </m:oMath>
                </a14:m>
                <a:r>
                  <a:rPr lang="en-US" sz="2400" cap="none" dirty="0">
                    <a:latin typeface="Times New Roman" panose="02020603050405020304" pitchFamily="18" charset="0"/>
                    <a:cs typeface="Times New Roman" panose="02020603050405020304" pitchFamily="18" charset="0"/>
                  </a:rPr>
                  <a:t>) gas inlet pressure.</a:t>
                </a:r>
              </a:p>
              <a:p>
                <a:pPr algn="just">
                  <a:buFont typeface="Wingdings" panose="05000000000000000000" pitchFamily="2" charset="2"/>
                  <a:buChar char="Ø"/>
                </a:pPr>
                <a:r>
                  <a:rPr lang="en-US" sz="2400" cap="none" dirty="0">
                    <a:latin typeface="Times New Roman" panose="02020603050405020304" pitchFamily="18" charset="0"/>
                    <a:cs typeface="Times New Roman" panose="02020603050405020304" pitchFamily="18" charset="0"/>
                  </a:rPr>
                  <a:t>More recent Standard, published in 2019.</a:t>
                </a:r>
              </a:p>
              <a:p>
                <a:pPr algn="just">
                  <a:buFont typeface="Wingdings" panose="05000000000000000000" pitchFamily="2" charset="2"/>
                  <a:buChar char="Ø"/>
                </a:pPr>
                <a:r>
                  <a:rPr lang="en-US" altLang="en-US" sz="2400" cap="none" dirty="0">
                    <a:latin typeface="Times New Roman" panose="02020603050405020304" pitchFamily="18" charset="0"/>
                    <a:cs typeface="Times New Roman" panose="02020603050405020304" pitchFamily="18" charset="0"/>
                  </a:rPr>
                  <a:t>This standard covers aspects like Construction, Materials, Performance, and Safety Requirements for PNG stoves.  </a:t>
                </a:r>
                <a:endParaRPr lang="en-US" sz="2400" cap="none"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cap="none" dirty="0" smtClean="0">
                    <a:latin typeface="Times New Roman" panose="02020603050405020304" pitchFamily="18" charset="0"/>
                    <a:cs typeface="Times New Roman" panose="02020603050405020304" pitchFamily="18" charset="0"/>
                  </a:rPr>
                  <a:t>The standard is under Mandatory Certification with 6 licensees. </a:t>
                </a:r>
                <a:endParaRPr lang="en-US" sz="2400" cap="none"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748882" y="1633927"/>
                <a:ext cx="10871618" cy="4776398"/>
              </a:xfrm>
              <a:blipFill>
                <a:blip r:embed="rId3"/>
                <a:stretch>
                  <a:fillRect l="-785" r="-841"/>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247293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7132"/>
            <a:ext cx="10515600" cy="661943"/>
          </a:xfrm>
        </p:spPr>
        <p:txBody>
          <a:bodyPr>
            <a:normAutofit fontScale="90000"/>
          </a:bodyPr>
          <a:lstStyle/>
          <a:p>
            <a:r>
              <a:rPr lang="en-US" dirty="0" smtClean="0">
                <a:latin typeface="Times New Roman" panose="02020603050405020304" pitchFamily="18" charset="0"/>
                <a:cs typeface="Times New Roman" panose="02020603050405020304" pitchFamily="18" charset="0"/>
              </a:rPr>
              <a:t>similarities Between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IS 4246 and IS 17153</a:t>
            </a:r>
          </a:p>
        </p:txBody>
      </p:sp>
      <p:sp>
        <p:nvSpPr>
          <p:cNvPr id="4" name="Rectangle 1"/>
          <p:cNvSpPr>
            <a:spLocks noGrp="1" noChangeArrowheads="1"/>
          </p:cNvSpPr>
          <p:nvPr>
            <p:ph sz="quarter" idx="13"/>
          </p:nvPr>
        </p:nvSpPr>
        <p:spPr bwMode="auto">
          <a:xfrm>
            <a:off x="838200" y="3745488"/>
            <a:ext cx="99846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
        <p:nvSpPr>
          <p:cNvPr id="7" name="Rectangle 6"/>
          <p:cNvSpPr/>
          <p:nvPr/>
        </p:nvSpPr>
        <p:spPr>
          <a:xfrm>
            <a:off x="836341" y="1981839"/>
            <a:ext cx="10303726" cy="3785652"/>
          </a:xfrm>
          <a:prstGeom prst="rect">
            <a:avLst/>
          </a:prstGeom>
        </p:spPr>
        <p:txBody>
          <a:bodyPr wrap="square">
            <a:spAutoFit/>
          </a:bodyPr>
          <a:lstStyle/>
          <a:p>
            <a:pPr marL="342900" indent="-342900" algn="just">
              <a:buFont typeface="Wingdings" panose="05000000000000000000" pitchFamily="2" charset="2"/>
              <a:buChar char="Ø"/>
            </a:pPr>
            <a:r>
              <a:rPr lang="en-US" sz="2400" b="1" dirty="0">
                <a:latin typeface="Times" panose="02020603050405020304" pitchFamily="18" charset="0"/>
              </a:rPr>
              <a:t>Construction and Operation:</a:t>
            </a:r>
            <a:r>
              <a:rPr lang="en-US" sz="2400" dirty="0">
                <a:latin typeface="Times" panose="02020603050405020304" pitchFamily="18" charset="0"/>
              </a:rPr>
              <a:t> Both standards likely cover the general construction aspects of the stoves, including materials used, burner design, and overall functionality. This ensures a baseline level of usability and functionality for domestic gas cooking</a:t>
            </a:r>
            <a:r>
              <a:rPr lang="en-US" sz="2400" dirty="0" smtClean="0">
                <a:latin typeface="Times" panose="02020603050405020304" pitchFamily="18" charset="0"/>
              </a:rPr>
              <a:t>.</a:t>
            </a:r>
          </a:p>
          <a:p>
            <a:pPr marL="342900" indent="-342900" algn="just">
              <a:buFont typeface="Wingdings" panose="05000000000000000000" pitchFamily="2" charset="2"/>
              <a:buChar char="Ø"/>
            </a:pPr>
            <a:endParaRPr lang="en-US" sz="2400" dirty="0">
              <a:latin typeface="Times" panose="02020603050405020304" pitchFamily="18" charset="0"/>
            </a:endParaRPr>
          </a:p>
          <a:p>
            <a:pPr marL="342900" indent="-342900" algn="just">
              <a:buFont typeface="Wingdings" panose="05000000000000000000" pitchFamily="2" charset="2"/>
              <a:buChar char="Ø"/>
            </a:pPr>
            <a:r>
              <a:rPr lang="en-US" sz="2400" b="1" dirty="0" smtClean="0">
                <a:latin typeface="Times" panose="02020603050405020304" pitchFamily="18" charset="0"/>
              </a:rPr>
              <a:t>General </a:t>
            </a:r>
            <a:r>
              <a:rPr lang="en-US" sz="2400" b="1" dirty="0">
                <a:latin typeface="Times" panose="02020603050405020304" pitchFamily="18" charset="0"/>
              </a:rPr>
              <a:t>safety requirements: </a:t>
            </a:r>
            <a:r>
              <a:rPr lang="en-US" sz="2400" dirty="0">
                <a:latin typeface="Times" panose="02020603050405020304" pitchFamily="18" charset="0"/>
              </a:rPr>
              <a:t>A crucial similarity would be the focus on safety features like flame failure devices, leak detection, and stability requirements. Both standards likely aim to minimize the risk of accidents associated with gas stove operation</a:t>
            </a:r>
            <a:r>
              <a:rPr lang="en-US" sz="2400" dirty="0" smtClean="0">
                <a:latin typeface="Times" panose="02020603050405020304" pitchFamily="18" charset="0"/>
              </a:rPr>
              <a:t>.</a:t>
            </a:r>
          </a:p>
          <a:p>
            <a:pPr algn="just"/>
            <a:endParaRPr lang="en-US" sz="2400" dirty="0">
              <a:latin typeface="Times" panose="02020603050405020304" pitchFamily="18" charset="0"/>
            </a:endParaRPr>
          </a:p>
        </p:txBody>
      </p:sp>
    </p:spTree>
    <p:extLst>
      <p:ext uri="{BB962C8B-B14F-4D97-AF65-F5344CB8AC3E}">
        <p14:creationId xmlns:p14="http://schemas.microsoft.com/office/powerpoint/2010/main" val="387806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6341"/>
            <a:ext cx="10515600" cy="947854"/>
          </a:xfrm>
        </p:spPr>
        <p:txBody>
          <a:bodyPr>
            <a:normAutofit fontScale="90000"/>
          </a:bodyPr>
          <a:lstStyle/>
          <a:p>
            <a:r>
              <a:rPr lang="en-US" dirty="0" smtClean="0">
                <a:latin typeface="Times New Roman" panose="02020603050405020304" pitchFamily="18" charset="0"/>
                <a:cs typeface="Times New Roman" panose="02020603050405020304" pitchFamily="18" charset="0"/>
              </a:rPr>
              <a:t>similarities Between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IS 4246 and IS 17153</a:t>
            </a:r>
          </a:p>
        </p:txBody>
      </p:sp>
      <p:sp>
        <p:nvSpPr>
          <p:cNvPr id="4" name="Rectangle 1"/>
          <p:cNvSpPr>
            <a:spLocks noGrp="1" noChangeArrowheads="1"/>
          </p:cNvSpPr>
          <p:nvPr>
            <p:ph sz="quarter" idx="13"/>
          </p:nvPr>
        </p:nvSpPr>
        <p:spPr bwMode="auto">
          <a:xfrm>
            <a:off x="838200" y="3745488"/>
            <a:ext cx="99846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
        <p:nvSpPr>
          <p:cNvPr id="7" name="Rectangle 6"/>
          <p:cNvSpPr/>
          <p:nvPr/>
        </p:nvSpPr>
        <p:spPr>
          <a:xfrm>
            <a:off x="678686" y="1558092"/>
            <a:ext cx="10303726" cy="4154984"/>
          </a:xfrm>
          <a:prstGeom prst="rect">
            <a:avLst/>
          </a:prstGeom>
        </p:spPr>
        <p:txBody>
          <a:bodyPr wrap="square">
            <a:spAutoFit/>
          </a:bodyPr>
          <a:lstStyle/>
          <a:p>
            <a:pPr algn="just"/>
            <a:endParaRPr lang="en-US" sz="2400" dirty="0">
              <a:latin typeface="Times" panose="02020603050405020304" pitchFamily="18" charset="0"/>
            </a:endParaRPr>
          </a:p>
          <a:p>
            <a:pPr marL="342900" indent="-342900" algn="just">
              <a:buFont typeface="Wingdings" panose="05000000000000000000" pitchFamily="2" charset="2"/>
              <a:buChar char="Ø"/>
            </a:pPr>
            <a:r>
              <a:rPr lang="en-US" sz="2400" b="1" dirty="0" smtClean="0">
                <a:latin typeface="Times" panose="02020603050405020304" pitchFamily="18" charset="0"/>
              </a:rPr>
              <a:t>Testing </a:t>
            </a:r>
            <a:r>
              <a:rPr lang="en-US" sz="2400" b="1" dirty="0">
                <a:latin typeface="Times" panose="02020603050405020304" pitchFamily="18" charset="0"/>
              </a:rPr>
              <a:t>procedures: </a:t>
            </a:r>
            <a:r>
              <a:rPr lang="en-US" sz="2400" dirty="0">
                <a:latin typeface="Times" panose="02020603050405020304" pitchFamily="18" charset="0"/>
              </a:rPr>
              <a:t>There </a:t>
            </a:r>
            <a:r>
              <a:rPr lang="en-US" sz="2400" dirty="0" smtClean="0">
                <a:latin typeface="Times" panose="02020603050405020304" pitchFamily="18" charset="0"/>
              </a:rPr>
              <a:t>is overlap </a:t>
            </a:r>
            <a:r>
              <a:rPr lang="en-US" sz="2400" dirty="0">
                <a:latin typeface="Times" panose="02020603050405020304" pitchFamily="18" charset="0"/>
              </a:rPr>
              <a:t>in the methods used to assess aspects like structural integrity, functionality, and performance</a:t>
            </a:r>
            <a:r>
              <a:rPr lang="en-US" sz="2400" dirty="0" smtClean="0">
                <a:latin typeface="Times" panose="02020603050405020304" pitchFamily="18" charset="0"/>
              </a:rPr>
              <a:t>.</a:t>
            </a:r>
          </a:p>
          <a:p>
            <a:pPr marL="342900" indent="-342900" algn="just">
              <a:buFont typeface="Wingdings" panose="05000000000000000000" pitchFamily="2" charset="2"/>
              <a:buChar char="Ø"/>
            </a:pPr>
            <a:endParaRPr lang="en-US" sz="2400" dirty="0">
              <a:latin typeface="Times" panose="02020603050405020304" pitchFamily="18" charset="0"/>
            </a:endParaRPr>
          </a:p>
          <a:p>
            <a:pPr marL="342900" indent="-342900" algn="just">
              <a:buFont typeface="Wingdings" panose="05000000000000000000" pitchFamily="2" charset="2"/>
              <a:buChar char="Ø"/>
            </a:pPr>
            <a:r>
              <a:rPr lang="en-US" sz="2400" b="1" dirty="0" smtClean="0">
                <a:latin typeface="Times" panose="02020603050405020304" pitchFamily="18" charset="0"/>
              </a:rPr>
              <a:t>Regulatory </a:t>
            </a:r>
            <a:r>
              <a:rPr lang="en-US" sz="2400" b="1" dirty="0">
                <a:latin typeface="Times" panose="02020603050405020304" pitchFamily="18" charset="0"/>
              </a:rPr>
              <a:t>compliance: </a:t>
            </a:r>
            <a:r>
              <a:rPr lang="en-US" sz="2400" dirty="0">
                <a:latin typeface="Times" panose="02020603050405020304" pitchFamily="18" charset="0"/>
              </a:rPr>
              <a:t>Both standards </a:t>
            </a:r>
            <a:r>
              <a:rPr lang="en-US" sz="2400" dirty="0" smtClean="0">
                <a:latin typeface="Times" panose="02020603050405020304" pitchFamily="18" charset="0"/>
              </a:rPr>
              <a:t>serve </a:t>
            </a:r>
            <a:r>
              <a:rPr lang="en-US" sz="2400" dirty="0">
                <a:latin typeface="Times" panose="02020603050405020304" pitchFamily="18" charset="0"/>
              </a:rPr>
              <a:t>a similar purpose in ensuring domestic gas stoves meet specific safety and quality benchmarks</a:t>
            </a:r>
            <a:r>
              <a:rPr lang="en-US" sz="2400" dirty="0" smtClean="0">
                <a:latin typeface="Times" panose="02020603050405020304" pitchFamily="18" charset="0"/>
              </a:rPr>
              <a:t>. Both standards are under Mandatory Marking. </a:t>
            </a:r>
          </a:p>
          <a:p>
            <a:pPr marL="342900" indent="-342900" algn="just">
              <a:buFont typeface="Wingdings" panose="05000000000000000000" pitchFamily="2" charset="2"/>
              <a:buChar char="Ø"/>
            </a:pPr>
            <a:endParaRPr lang="en-US" sz="2400" dirty="0">
              <a:latin typeface="Times" panose="02020603050405020304" pitchFamily="18" charset="0"/>
            </a:endParaRPr>
          </a:p>
          <a:p>
            <a:pPr marL="342900" indent="-342900" algn="just">
              <a:buFont typeface="Wingdings" panose="05000000000000000000" pitchFamily="2" charset="2"/>
              <a:buChar char="Ø"/>
            </a:pPr>
            <a:r>
              <a:rPr lang="en-US" sz="2400" b="1" dirty="0">
                <a:latin typeface="Times" panose="02020603050405020304" pitchFamily="18" charset="0"/>
              </a:rPr>
              <a:t>Labelling and Marking:</a:t>
            </a:r>
            <a:r>
              <a:rPr lang="en-US" sz="2400" dirty="0">
                <a:latin typeface="Times" panose="02020603050405020304" pitchFamily="18" charset="0"/>
              </a:rPr>
              <a:t> Both standards </a:t>
            </a:r>
            <a:r>
              <a:rPr lang="en-US" sz="2400" dirty="0" smtClean="0">
                <a:latin typeface="Times" panose="02020603050405020304" pitchFamily="18" charset="0"/>
              </a:rPr>
              <a:t>have </a:t>
            </a:r>
            <a:r>
              <a:rPr lang="en-US" sz="2400" dirty="0">
                <a:latin typeface="Times" panose="02020603050405020304" pitchFamily="18" charset="0"/>
              </a:rPr>
              <a:t>requirements for labelling the gas stove with relevant information like model number, manufacturer details, and S</a:t>
            </a:r>
            <a:r>
              <a:rPr lang="en-US" sz="2400" dirty="0" smtClean="0">
                <a:latin typeface="Times" panose="02020603050405020304" pitchFamily="18" charset="0"/>
              </a:rPr>
              <a:t>afety Instructions</a:t>
            </a:r>
            <a:r>
              <a:rPr lang="en-US" sz="2400" dirty="0">
                <a:latin typeface="Times" panose="02020603050405020304" pitchFamily="18" charset="0"/>
              </a:rPr>
              <a:t>.</a:t>
            </a:r>
          </a:p>
        </p:txBody>
      </p:sp>
    </p:spTree>
    <p:extLst>
      <p:ext uri="{BB962C8B-B14F-4D97-AF65-F5344CB8AC3E}">
        <p14:creationId xmlns:p14="http://schemas.microsoft.com/office/powerpoint/2010/main" val="1374942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583" y="700545"/>
            <a:ext cx="10091853" cy="715660"/>
          </a:xfrm>
        </p:spPr>
        <p:txBody>
          <a:bodyPr>
            <a:normAutofit/>
          </a:bodyPr>
          <a:lstStyle/>
          <a:p>
            <a:r>
              <a:rPr lang="en-US" dirty="0" smtClean="0">
                <a:latin typeface="Times New Roman" panose="02020603050405020304" pitchFamily="18" charset="0"/>
                <a:cs typeface="Times New Roman" panose="02020603050405020304" pitchFamily="18" charset="0"/>
              </a:rPr>
              <a:t>Need for PNG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standard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748882" y="1282391"/>
            <a:ext cx="10859538" cy="5129560"/>
          </a:xfrm>
        </p:spPr>
        <p:txBody>
          <a:bodyPr>
            <a:normAutofit/>
          </a:bodyPr>
          <a:lstStyle/>
          <a:p>
            <a:pPr marL="0" indent="0">
              <a:buNone/>
            </a:pPr>
            <a:endParaRPr lang="en-US" cap="none"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cap="none" dirty="0" smtClean="0">
                <a:latin typeface="Times" panose="02020603050405020304" pitchFamily="18" charset="0"/>
              </a:rPr>
              <a:t>Before 2019, there were no standard on gas stoves for use with PNG. All customers were given the retrofitted LPG stoves which are compliant to Indian Standard (IS) 4246 after increasing the injector jet diameter, as the delivery pressure of PNG is less when compared to LPG. However Bureau of Indian Standard (BIS) has developed and published a dedicated standard of Gas Stoves for use with PNG i.e. IS 17153 in 2019.</a:t>
            </a:r>
          </a:p>
          <a:p>
            <a:pPr algn="just">
              <a:buFont typeface="Wingdings" panose="05000000000000000000" pitchFamily="2" charset="2"/>
              <a:buChar char="Ø"/>
            </a:pPr>
            <a:r>
              <a:rPr lang="en-US" cap="none" dirty="0" smtClean="0">
                <a:latin typeface="Times" panose="02020603050405020304" pitchFamily="18" charset="0"/>
              </a:rPr>
              <a:t>As there were no Indian </a:t>
            </a:r>
            <a:r>
              <a:rPr lang="en-US" cap="none" dirty="0">
                <a:latin typeface="Times" panose="02020603050405020304" pitchFamily="18" charset="0"/>
              </a:rPr>
              <a:t>S</a:t>
            </a:r>
            <a:r>
              <a:rPr lang="en-US" cap="none" dirty="0" smtClean="0">
                <a:latin typeface="Times" panose="02020603050405020304" pitchFamily="18" charset="0"/>
              </a:rPr>
              <a:t>tandard many sub-standard quality of gas stoves were imported from different countries, which resulted in low efficiency as well as safety issues to the consumers.</a:t>
            </a:r>
            <a:endParaRPr lang="en-US" cap="none" dirty="0" smtClean="0">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cap="none" dirty="0" smtClean="0">
                <a:latin typeface="Times" panose="02020603050405020304" pitchFamily="18" charset="0"/>
              </a:rPr>
              <a:t>The retrofitting of the gas stoves resulted in the decrease of efficiency (less than 40%) which in turn resulted in loss of huge amount of foreign exchange of the country. The Standard Is 17153 has made at least 50% efficiency (each burner) a mandatory requirement. However, efforts are being taken by bureau of </a:t>
            </a:r>
            <a:r>
              <a:rPr lang="en-US" cap="none" dirty="0">
                <a:latin typeface="Times" panose="02020603050405020304" pitchFamily="18" charset="0"/>
              </a:rPr>
              <a:t>I</a:t>
            </a:r>
            <a:r>
              <a:rPr lang="en-US" cap="none" dirty="0" smtClean="0">
                <a:latin typeface="Times" panose="02020603050405020304" pitchFamily="18" charset="0"/>
              </a:rPr>
              <a:t>ndian </a:t>
            </a:r>
            <a:r>
              <a:rPr lang="en-US" cap="none" dirty="0">
                <a:latin typeface="Times" panose="02020603050405020304" pitchFamily="18" charset="0"/>
              </a:rPr>
              <a:t>S</a:t>
            </a:r>
            <a:r>
              <a:rPr lang="en-US" cap="none" dirty="0" smtClean="0">
                <a:latin typeface="Times" panose="02020603050405020304" pitchFamily="18" charset="0"/>
              </a:rPr>
              <a:t>tandards to make the efficiency at par with that of LPG stoves i.e. 68%.</a:t>
            </a:r>
            <a:endParaRPr lang="en-US" cap="none" dirty="0" smtClean="0">
              <a:latin typeface="Times"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213189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583" y="700545"/>
            <a:ext cx="10091853" cy="715660"/>
          </a:xfrm>
        </p:spPr>
        <p:txBody>
          <a:bodyPr>
            <a:normAutofit/>
          </a:bodyPr>
          <a:lstStyle/>
          <a:p>
            <a:r>
              <a:rPr lang="en-US" dirty="0" smtClean="0">
                <a:latin typeface="Times New Roman" panose="02020603050405020304" pitchFamily="18" charset="0"/>
                <a:cs typeface="Times New Roman" panose="02020603050405020304" pitchFamily="18" charset="0"/>
              </a:rPr>
              <a:t>Need for PNG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standard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748882" y="1590675"/>
            <a:ext cx="10859538" cy="4821276"/>
          </a:xfrm>
        </p:spPr>
        <p:txBody>
          <a:bodyPr>
            <a:normAutofit/>
          </a:bodyPr>
          <a:lstStyle/>
          <a:p>
            <a:pPr>
              <a:buFont typeface="Wingdings" panose="05000000000000000000" pitchFamily="2" charset="2"/>
              <a:buChar char="Ø"/>
            </a:pPr>
            <a:r>
              <a:rPr lang="en-US" cap="none" dirty="0">
                <a:latin typeface="Times" panose="02020603050405020304" pitchFamily="18" charset="0"/>
              </a:rPr>
              <a:t>T</a:t>
            </a:r>
            <a:r>
              <a:rPr lang="en-US" cap="none" dirty="0" smtClean="0">
                <a:latin typeface="Times" panose="02020603050405020304" pitchFamily="18" charset="0"/>
              </a:rPr>
              <a:t>he delivery pressure of PNG gas varies with location. Hence, arbitrarily changing the dimension of the injector jet can lead to leakage of gas, a serious safety issue. This issue has also been adequately addressed by the BIS standard IS 17153 in which it is clearly mentioned “The size of the jet in liters per hour of flow of PNG at STP conditions shall be impressed upon it”. </a:t>
            </a:r>
          </a:p>
          <a:p>
            <a:pPr>
              <a:buFont typeface="Wingdings" panose="05000000000000000000" pitchFamily="2" charset="2"/>
              <a:buChar char="Ø"/>
            </a:pPr>
            <a:r>
              <a:rPr lang="en-US" cap="none" dirty="0">
                <a:latin typeface="Times" panose="02020603050405020304" pitchFamily="18" charset="0"/>
              </a:rPr>
              <a:t>T</a:t>
            </a:r>
            <a:r>
              <a:rPr lang="en-US" cap="none" dirty="0" smtClean="0">
                <a:latin typeface="Times" panose="02020603050405020304" pitchFamily="18" charset="0"/>
              </a:rPr>
              <a:t>hese Retrofitted/Substandard burners poses safety risks due to flame flashback or incomplete fuel combustion. </a:t>
            </a:r>
          </a:p>
          <a:p>
            <a:pPr>
              <a:buFont typeface="Wingdings" panose="05000000000000000000" pitchFamily="2" charset="2"/>
              <a:buChar char="Ø"/>
            </a:pPr>
            <a:r>
              <a:rPr lang="en-US" cap="none" dirty="0">
                <a:latin typeface="Times" panose="02020603050405020304" pitchFamily="18" charset="0"/>
              </a:rPr>
              <a:t>A</a:t>
            </a:r>
            <a:r>
              <a:rPr lang="en-US" cap="none" dirty="0" smtClean="0">
                <a:latin typeface="Times" panose="02020603050405020304" pitchFamily="18" charset="0"/>
              </a:rPr>
              <a:t>lso once changed, the burners cannot be reused for LPG stoves until and unless the injector is changed. Apart from the National </a:t>
            </a:r>
            <a:r>
              <a:rPr lang="en-US" cap="none" dirty="0">
                <a:latin typeface="Times" panose="02020603050405020304" pitchFamily="18" charset="0"/>
              </a:rPr>
              <a:t>I</a:t>
            </a:r>
            <a:r>
              <a:rPr lang="en-US" cap="none" dirty="0" smtClean="0">
                <a:latin typeface="Times" panose="02020603050405020304" pitchFamily="18" charset="0"/>
              </a:rPr>
              <a:t>nterest, problems gets compounded as the operating consumers are housewives/maids/servants who have comparatively less amount of awareness on this issue.</a:t>
            </a:r>
            <a:endParaRPr lang="en-US" cap="none" dirty="0">
              <a:latin typeface="Times"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155279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18" y="193974"/>
            <a:ext cx="10364451" cy="1596177"/>
          </a:xfrm>
        </p:spPr>
        <p:txBody>
          <a:bodyPr/>
          <a:lstStyle/>
          <a:p>
            <a:r>
              <a:rPr lang="en-US" dirty="0" smtClean="0"/>
              <a:t>Quality Control Order (QCO)</a:t>
            </a:r>
            <a:endParaRPr lang="en-US" dirty="0"/>
          </a:p>
        </p:txBody>
      </p:sp>
      <p:pic>
        <p:nvPicPr>
          <p:cNvPr id="7" name="Picture 6"/>
          <p:cNvPicPr>
            <a:picLocks noChangeAspect="1"/>
          </p:cNvPicPr>
          <p:nvPr/>
        </p:nvPicPr>
        <p:blipFill>
          <a:blip r:embed="rId2"/>
          <a:stretch>
            <a:fillRect/>
          </a:stretch>
        </p:blipFill>
        <p:spPr>
          <a:xfrm>
            <a:off x="3043237" y="5089071"/>
            <a:ext cx="6305550" cy="1657350"/>
          </a:xfrm>
          <a:prstGeom prst="rect">
            <a:avLst/>
          </a:prstGeom>
        </p:spPr>
      </p:pic>
      <p:pic>
        <p:nvPicPr>
          <p:cNvPr id="8" name="Picture 7"/>
          <p:cNvPicPr>
            <a:picLocks noChangeAspect="1"/>
          </p:cNvPicPr>
          <p:nvPr/>
        </p:nvPicPr>
        <p:blipFill>
          <a:blip r:embed="rId3"/>
          <a:stretch>
            <a:fillRect/>
          </a:stretch>
        </p:blipFill>
        <p:spPr>
          <a:xfrm>
            <a:off x="2976562" y="1574346"/>
            <a:ext cx="6372225" cy="3514725"/>
          </a:xfrm>
          <a:prstGeom prst="rect">
            <a:avLst/>
          </a:prstGeom>
        </p:spPr>
      </p:pic>
    </p:spTree>
    <p:extLst>
      <p:ext uri="{BB962C8B-B14F-4D97-AF65-F5344CB8AC3E}">
        <p14:creationId xmlns:p14="http://schemas.microsoft.com/office/powerpoint/2010/main" val="1497172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892"/>
            <a:ext cx="10515600" cy="1244183"/>
          </a:xfrm>
        </p:spPr>
        <p:txBody>
          <a:bodyPr>
            <a:normAutofit/>
          </a:bodyPr>
          <a:lstStyle/>
          <a:p>
            <a:r>
              <a:rPr lang="en-US" dirty="0">
                <a:latin typeface="Times New Roman" panose="02020603050405020304" pitchFamily="18" charset="0"/>
                <a:cs typeface="Times New Roman" panose="02020603050405020304" pitchFamily="18" charset="0"/>
              </a:rPr>
              <a:t>Key Differences Between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IS 4246 and IS 17153</a:t>
            </a:r>
          </a:p>
        </p:txBody>
      </p:sp>
      <mc:AlternateContent xmlns:mc="http://schemas.openxmlformats.org/markup-compatibility/2006" xmlns:a14="http://schemas.microsoft.com/office/drawing/2010/main">
        <mc:Choice Requires="a14">
          <p:sp>
            <p:nvSpPr>
              <p:cNvPr id="4" name="Rectangle 1"/>
              <p:cNvSpPr>
                <a:spLocks noGrp="1" noChangeArrowheads="1"/>
              </p:cNvSpPr>
              <p:nvPr>
                <p:ph sz="quarter" idx="13"/>
              </p:nvPr>
            </p:nvSpPr>
            <p:spPr bwMode="auto">
              <a:xfrm>
                <a:off x="657923" y="1172635"/>
                <a:ext cx="10983950" cy="544764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1" i="0" u="none" strike="noStrike" cap="none" normalizeH="0" baseline="0" dirty="0" smtClean="0">
                  <a:ln>
                    <a:noFill/>
                  </a:ln>
                  <a:solidFill>
                    <a:schemeClr val="tx1"/>
                  </a:solidFill>
                  <a:effectLst/>
                  <a:latin typeface="Times" panose="02020603050405020304" pitchFamily="18" charset="0"/>
                  <a:cs typeface="Times"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smtClean="0">
                    <a:ln>
                      <a:noFill/>
                    </a:ln>
                    <a:solidFill>
                      <a:schemeClr val="tx1"/>
                    </a:solidFill>
                    <a:effectLst/>
                    <a:latin typeface="Times" panose="02020603050405020304" pitchFamily="18" charset="0"/>
                    <a:cs typeface="Times" panose="02020603050405020304" pitchFamily="18" charset="0"/>
                  </a:rPr>
                  <a:t>Fuel </a:t>
                </a:r>
                <a:r>
                  <a:rPr kumimoji="0" lang="en-US" altLang="en-US" b="1" i="0" u="none" strike="noStrike" cap="none" normalizeH="0" baseline="0" dirty="0">
                    <a:ln>
                      <a:noFill/>
                    </a:ln>
                    <a:solidFill>
                      <a:schemeClr val="tx1"/>
                    </a:solidFill>
                    <a:effectLst/>
                    <a:latin typeface="Times" panose="02020603050405020304" pitchFamily="18" charset="0"/>
                    <a:cs typeface="Times" panose="02020603050405020304" pitchFamily="18" charset="0"/>
                  </a:rPr>
                  <a:t>Type: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algn="just" eaLnBrk="0" fontAlgn="base" hangingPunct="0">
                  <a:lnSpc>
                    <a:spcPct val="100000"/>
                  </a:lnSpc>
                  <a:spcBef>
                    <a:spcPct val="0"/>
                  </a:spcBef>
                  <a:spcAft>
                    <a:spcPct val="0"/>
                  </a:spcAft>
                  <a:buClrTx/>
                </a:pPr>
                <a:r>
                  <a:rPr lang="en-US" altLang="en-US" cap="none" dirty="0">
                    <a:latin typeface="Times" panose="02020603050405020304" pitchFamily="18" charset="0"/>
                    <a:cs typeface="Times" panose="02020603050405020304" pitchFamily="18" charset="0"/>
                  </a:rPr>
                  <a:t> IS 4246: Designed for Liquefied Petroleum Gas (LPG), which is delivered in pressurized cylinders</a:t>
                </a:r>
                <a:r>
                  <a:rPr lang="en-US" altLang="en-US" cap="none" dirty="0" smtClean="0">
                    <a:latin typeface="Times" panose="02020603050405020304" pitchFamily="18" charset="0"/>
                    <a:cs typeface="Times" panose="02020603050405020304" pitchFamily="18" charset="0"/>
                  </a:rPr>
                  <a:t>.</a:t>
                </a:r>
              </a:p>
              <a:p>
                <a:pPr algn="just" eaLnBrk="0" fontAlgn="base" hangingPunct="0">
                  <a:lnSpc>
                    <a:spcPct val="100000"/>
                  </a:lnSpc>
                  <a:spcBef>
                    <a:spcPct val="0"/>
                  </a:spcBef>
                  <a:spcAft>
                    <a:spcPct val="0"/>
                  </a:spcAft>
                  <a:buClrTx/>
                </a:pPr>
                <a:r>
                  <a:rPr lang="en-US" altLang="en-US" cap="none" dirty="0">
                    <a:latin typeface="Times" panose="02020603050405020304" pitchFamily="18" charset="0"/>
                    <a:cs typeface="Times" panose="02020603050405020304" pitchFamily="18" charset="0"/>
                  </a:rPr>
                  <a:t> </a:t>
                </a:r>
                <a:r>
                  <a:rPr lang="en-US" altLang="en-US" cap="none" dirty="0" smtClean="0">
                    <a:latin typeface="Times" panose="02020603050405020304" pitchFamily="18" charset="0"/>
                    <a:cs typeface="Times" panose="02020603050405020304" pitchFamily="18" charset="0"/>
                  </a:rPr>
                  <a:t>IS </a:t>
                </a:r>
                <a:r>
                  <a:rPr lang="en-US" altLang="en-US" cap="none" dirty="0">
                    <a:latin typeface="Times" panose="02020603050405020304" pitchFamily="18" charset="0"/>
                    <a:cs typeface="Times" panose="02020603050405020304" pitchFamily="18" charset="0"/>
                  </a:rPr>
                  <a:t>17153: Applies to Piped Natural Gas (PNG), delivered through a continuous low-pressure gas line</a:t>
                </a:r>
                <a:r>
                  <a:rPr lang="en-US" altLang="en-US" cap="none" dirty="0" smtClean="0">
                    <a:latin typeface="Times" panose="02020603050405020304" pitchFamily="18" charset="0"/>
                    <a:cs typeface="Times" panose="02020603050405020304" pitchFamily="18" charset="0"/>
                  </a:rPr>
                  <a:t>.</a:t>
                </a:r>
              </a:p>
              <a:p>
                <a:pPr marL="0" lvl="0" indent="0" algn="just" eaLnBrk="0" fontAlgn="base" hangingPunct="0">
                  <a:lnSpc>
                    <a:spcPct val="100000"/>
                  </a:lnSpc>
                  <a:spcBef>
                    <a:spcPct val="0"/>
                  </a:spcBef>
                  <a:spcAft>
                    <a:spcPct val="0"/>
                  </a:spcAft>
                  <a:buClrTx/>
                  <a:buFontTx/>
                  <a:buChar char="•"/>
                </a:pPr>
                <a:endParaRPr lang="en-US" altLang="en-US" cap="none" dirty="0" smtClean="0">
                  <a:latin typeface="Times" panose="02020603050405020304" pitchFamily="18" charset="0"/>
                  <a:cs typeface="Times" panose="02020603050405020304" pitchFamily="18" charset="0"/>
                </a:endParaRPr>
              </a:p>
              <a:p>
                <a:pPr marL="0" lvl="0" indent="0" algn="just" eaLnBrk="0" fontAlgn="base" hangingPunct="0">
                  <a:lnSpc>
                    <a:spcPct val="100000"/>
                  </a:lnSpc>
                  <a:spcBef>
                    <a:spcPct val="0"/>
                  </a:spcBef>
                  <a:spcAft>
                    <a:spcPct val="0"/>
                  </a:spcAft>
                  <a:buClrTx/>
                  <a:buNone/>
                </a:pPr>
                <a:r>
                  <a:rPr lang="en-US" b="1" cap="none" dirty="0" smtClean="0">
                    <a:latin typeface="Times" panose="02020603050405020304" pitchFamily="18" charset="0"/>
                  </a:rPr>
                  <a:t>Gas Pressure Regulation:</a:t>
                </a:r>
              </a:p>
              <a:p>
                <a:pPr marL="0" lvl="0" indent="0" algn="just" eaLnBrk="0" fontAlgn="base" hangingPunct="0">
                  <a:lnSpc>
                    <a:spcPct val="100000"/>
                  </a:lnSpc>
                  <a:spcBef>
                    <a:spcPct val="0"/>
                  </a:spcBef>
                  <a:spcAft>
                    <a:spcPct val="0"/>
                  </a:spcAft>
                  <a:buClrTx/>
                  <a:buFontTx/>
                  <a:buChar char="•"/>
                </a:pPr>
                <a:endParaRPr kumimoji="0" lang="en-US" altLang="en-US" b="0" i="0" u="none" strike="noStrike" cap="none" normalizeH="0" baseline="0" dirty="0" smtClean="0">
                  <a:ln>
                    <a:noFill/>
                  </a:ln>
                  <a:solidFill>
                    <a:schemeClr val="tx1"/>
                  </a:solidFill>
                  <a:effectLst/>
                  <a:latin typeface="Times" panose="02020603050405020304" pitchFamily="18" charset="0"/>
                  <a:cs typeface="Times" panose="02020603050405020304" pitchFamily="18" charset="0"/>
                </a:endParaRPr>
              </a:p>
              <a:p>
                <a:pPr lvl="0" algn="just" eaLnBrk="0" fontAlgn="base" hangingPunct="0">
                  <a:lnSpc>
                    <a:spcPct val="100000"/>
                  </a:lnSpc>
                  <a:spcBef>
                    <a:spcPct val="0"/>
                  </a:spcBef>
                  <a:spcAft>
                    <a:spcPct val="0"/>
                  </a:spcAft>
                  <a:buClrTx/>
                </a:pPr>
                <a:r>
                  <a:rPr lang="en-US" altLang="en-US" cap="none" dirty="0" smtClean="0">
                    <a:latin typeface="Times" panose="02020603050405020304" pitchFamily="18" charset="0"/>
                    <a:cs typeface="Times" panose="02020603050405020304" pitchFamily="18" charset="0"/>
                  </a:rPr>
                  <a:t>IS </a:t>
                </a:r>
                <a:r>
                  <a:rPr lang="en-US" altLang="en-US" cap="none" dirty="0">
                    <a:latin typeface="Times" panose="02020603050405020304" pitchFamily="18" charset="0"/>
                    <a:cs typeface="Times" panose="02020603050405020304" pitchFamily="18" charset="0"/>
                  </a:rPr>
                  <a:t>4246 specifies higher gas pressure requirements for LPG due to its stored pressurized </a:t>
                </a:r>
                <a:r>
                  <a:rPr lang="en-US" altLang="en-US" cap="none" dirty="0" smtClean="0">
                    <a:latin typeface="Times" panose="02020603050405020304" pitchFamily="18" charset="0"/>
                    <a:cs typeface="Times" panose="02020603050405020304" pitchFamily="18" charset="0"/>
                  </a:rPr>
                  <a:t>nature (</a:t>
                </a:r>
                <a:r>
                  <a:rPr lang="en-US" altLang="en-US" cap="none" dirty="0">
                    <a:latin typeface="Times New Roman" panose="02020603050405020304" pitchFamily="18" charset="0"/>
                    <a:cs typeface="Times New Roman" panose="02020603050405020304" pitchFamily="18" charset="0"/>
                  </a:rPr>
                  <a:t>2942 kN/</a:t>
                </a:r>
                <a14:m>
                  <m:oMath xmlns:m="http://schemas.openxmlformats.org/officeDocument/2006/math">
                    <m:sSup>
                      <m:sSupPr>
                        <m:ctrlPr>
                          <a:rPr lang="en-US" altLang="en-US" i="1" cap="none" dirty="0">
                            <a:latin typeface="Cambria Math" panose="02040503050406030204" pitchFamily="18" charset="0"/>
                            <a:cs typeface="Times New Roman" panose="02020603050405020304" pitchFamily="18" charset="0"/>
                          </a:rPr>
                        </m:ctrlPr>
                      </m:sSupPr>
                      <m:e>
                        <m:r>
                          <m:rPr>
                            <m:sty m:val="p"/>
                          </m:rPr>
                          <a:rPr lang="en-IN" altLang="en-US" cap="none" dirty="0">
                            <a:latin typeface="Cambria Math" panose="02040503050406030204" pitchFamily="18" charset="0"/>
                            <a:cs typeface="Times New Roman" panose="02020603050405020304" pitchFamily="18" charset="0"/>
                          </a:rPr>
                          <m:t>m</m:t>
                        </m:r>
                      </m:e>
                      <m:sup>
                        <m:r>
                          <a:rPr lang="en-IN" altLang="en-US" i="1" cap="none" dirty="0">
                            <a:latin typeface="Cambria Math" panose="02040503050406030204" pitchFamily="18" charset="0"/>
                            <a:cs typeface="Times New Roman" panose="02020603050405020304" pitchFamily="18" charset="0"/>
                          </a:rPr>
                          <m:t>2</m:t>
                        </m:r>
                      </m:sup>
                    </m:sSup>
                  </m:oMath>
                </a14:m>
                <a:r>
                  <a:rPr lang="en-US" altLang="en-US" cap="none" dirty="0" smtClean="0">
                    <a:latin typeface="Times" panose="02020603050405020304" pitchFamily="18" charset="0"/>
                    <a:cs typeface="Times" panose="02020603050405020304" pitchFamily="18" charset="0"/>
                  </a:rPr>
                  <a:t>). </a:t>
                </a:r>
                <a:r>
                  <a:rPr lang="en-US" altLang="en-US" cap="none" dirty="0">
                    <a:latin typeface="Times" panose="02020603050405020304" pitchFamily="18" charset="0"/>
                    <a:cs typeface="Times" panose="02020603050405020304" pitchFamily="18" charset="0"/>
                  </a:rPr>
                  <a:t>The regulator needs to handle higher incoming pressure for proper burner operation</a:t>
                </a:r>
                <a:r>
                  <a:rPr lang="en-US" altLang="en-US" cap="none" dirty="0" smtClean="0">
                    <a:latin typeface="Times" panose="02020603050405020304" pitchFamily="18" charset="0"/>
                    <a:cs typeface="Times" panose="02020603050405020304" pitchFamily="18" charset="0"/>
                  </a:rPr>
                  <a:t>.</a:t>
                </a:r>
              </a:p>
              <a:p>
                <a:pPr lvl="0" algn="just" eaLnBrk="0" fontAlgn="base" hangingPunct="0">
                  <a:lnSpc>
                    <a:spcPct val="100000"/>
                  </a:lnSpc>
                  <a:spcBef>
                    <a:spcPct val="0"/>
                  </a:spcBef>
                  <a:spcAft>
                    <a:spcPct val="0"/>
                  </a:spcAft>
                  <a:buClrTx/>
                </a:pPr>
                <a:endParaRPr lang="en-US" altLang="en-US" cap="none" dirty="0">
                  <a:latin typeface="Times" panose="02020603050405020304" pitchFamily="18" charset="0"/>
                  <a:cs typeface="Times" panose="02020603050405020304" pitchFamily="18" charset="0"/>
                </a:endParaRPr>
              </a:p>
              <a:p>
                <a:pPr lvl="0" algn="just" eaLnBrk="0" fontAlgn="base" hangingPunct="0">
                  <a:lnSpc>
                    <a:spcPct val="100000"/>
                  </a:lnSpc>
                  <a:spcBef>
                    <a:spcPct val="0"/>
                  </a:spcBef>
                  <a:spcAft>
                    <a:spcPct val="0"/>
                  </a:spcAft>
                  <a:buClrTx/>
                </a:pPr>
                <a:r>
                  <a:rPr lang="en-US" altLang="en-US" cap="none" dirty="0">
                    <a:latin typeface="Times" panose="02020603050405020304" pitchFamily="18" charset="0"/>
                    <a:cs typeface="Times" panose="02020603050405020304" pitchFamily="18" charset="0"/>
                  </a:rPr>
                  <a:t>IS 17153</a:t>
                </a:r>
                <a:r>
                  <a:rPr lang="en-US" altLang="en-US" cap="none" dirty="0" smtClean="0">
                    <a:latin typeface="Times" panose="02020603050405020304" pitchFamily="18" charset="0"/>
                    <a:cs typeface="Times" panose="02020603050405020304" pitchFamily="18" charset="0"/>
                  </a:rPr>
                  <a:t> requires </a:t>
                </a:r>
                <a:r>
                  <a:rPr lang="en-US" altLang="en-US" cap="none" dirty="0">
                    <a:latin typeface="Times" panose="02020603050405020304" pitchFamily="18" charset="0"/>
                    <a:cs typeface="Times" panose="02020603050405020304" pitchFamily="18" charset="0"/>
                  </a:rPr>
                  <a:t>lower gas pressure regulation as PNG is delivered at a constant, lower pressure through </a:t>
                </a:r>
                <a:r>
                  <a:rPr lang="en-US" altLang="en-US" cap="none" dirty="0" smtClean="0">
                    <a:latin typeface="Times" panose="02020603050405020304" pitchFamily="18" charset="0"/>
                    <a:cs typeface="Times" panose="02020603050405020304" pitchFamily="18" charset="0"/>
                  </a:rPr>
                  <a:t>pipes (</a:t>
                </a:r>
                <a:r>
                  <a:rPr lang="en-US" cap="none" dirty="0">
                    <a:latin typeface="Times New Roman" panose="02020603050405020304" pitchFamily="18" charset="0"/>
                    <a:cs typeface="Times New Roman" panose="02020603050405020304" pitchFamily="18" charset="0"/>
                  </a:rPr>
                  <a:t>21.41 gf/</a:t>
                </a:r>
                <a14:m>
                  <m:oMath xmlns:m="http://schemas.openxmlformats.org/officeDocument/2006/math">
                    <m:sSup>
                      <m:sSupPr>
                        <m:ctrlPr>
                          <a:rPr lang="en-US" altLang="en-US" i="1" cap="none" dirty="0">
                            <a:latin typeface="Cambria Math" panose="02040503050406030204" pitchFamily="18" charset="0"/>
                            <a:cs typeface="Times New Roman" panose="02020603050405020304" pitchFamily="18" charset="0"/>
                          </a:rPr>
                        </m:ctrlPr>
                      </m:sSupPr>
                      <m:e>
                        <m:r>
                          <m:rPr>
                            <m:sty m:val="p"/>
                          </m:rPr>
                          <a:rPr lang="en-IN" altLang="en-US" cap="none" dirty="0">
                            <a:latin typeface="Cambria Math" panose="02040503050406030204" pitchFamily="18" charset="0"/>
                            <a:cs typeface="Times New Roman" panose="02020603050405020304" pitchFamily="18" charset="0"/>
                          </a:rPr>
                          <m:t>cm</m:t>
                        </m:r>
                      </m:e>
                      <m:sup>
                        <m:r>
                          <a:rPr lang="en-IN" altLang="en-US" i="1" cap="none" dirty="0">
                            <a:latin typeface="Cambria Math" panose="02040503050406030204" pitchFamily="18" charset="0"/>
                            <a:cs typeface="Times New Roman" panose="02020603050405020304" pitchFamily="18" charset="0"/>
                          </a:rPr>
                          <m:t>2</m:t>
                        </m:r>
                      </m:sup>
                    </m:sSup>
                  </m:oMath>
                </a14:m>
                <a:r>
                  <a:rPr lang="en-US" altLang="en-US" cap="none" dirty="0" smtClean="0">
                    <a:latin typeface="Times" panose="02020603050405020304" pitchFamily="18" charset="0"/>
                    <a:cs typeface="Times" panose="02020603050405020304" pitchFamily="18" charset="0"/>
                  </a:rPr>
                  <a:t>).</a:t>
                </a:r>
                <a:endParaRPr kumimoji="0" lang="en-US" altLang="en-US"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4" name="Rectangle 1"/>
              <p:cNvSpPr>
                <a:spLocks noGrp="1" noRot="1" noChangeAspect="1" noMove="1" noResize="1" noEditPoints="1" noAdjustHandles="1" noChangeArrowheads="1" noChangeShapeType="1" noTextEdit="1"/>
              </p:cNvSpPr>
              <p:nvPr>
                <p:ph sz="quarter" idx="13"/>
              </p:nvPr>
            </p:nvSpPr>
            <p:spPr bwMode="auto">
              <a:xfrm>
                <a:off x="657923" y="1172635"/>
                <a:ext cx="10983950" cy="5447645"/>
              </a:xfrm>
              <a:prstGeom prst="rect">
                <a:avLst/>
              </a:prstGeom>
              <a:blipFill>
                <a:blip r:embed="rId3"/>
                <a:stretch>
                  <a:fillRect l="-610" r="-5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1058781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fld id="{1F627A3C-174E-4AF4-8C4E-690194E3B330}" type="slidenum">
              <a:rPr lang="en-US" altLang="en-US" sz="1200"/>
              <a:pPr/>
              <a:t>2</a:t>
            </a:fld>
            <a:endParaRPr lang="en-US" altLang="en-US" sz="1200"/>
          </a:p>
        </p:txBody>
      </p:sp>
      <p:sp>
        <p:nvSpPr>
          <p:cNvPr id="3" name="Content Placeholder 2"/>
          <p:cNvSpPr>
            <a:spLocks noGrp="1"/>
          </p:cNvSpPr>
          <p:nvPr>
            <p:ph idx="4294967295"/>
          </p:nvPr>
        </p:nvSpPr>
        <p:spPr>
          <a:xfrm>
            <a:off x="228600" y="2286000"/>
            <a:ext cx="11658600" cy="4427034"/>
          </a:xfrm>
        </p:spPr>
        <p:txBody>
          <a:bodyPr rtlCol="0">
            <a:noAutofit/>
          </a:bodyPr>
          <a:lstStyle/>
          <a:p>
            <a:pPr marL="274320" indent="-274320" algn="just" eaLnBrk="1" fontAlgn="auto" hangingPunct="1">
              <a:spcBef>
                <a:spcPts val="0"/>
              </a:spcBef>
              <a:spcAft>
                <a:spcPts val="0"/>
              </a:spcAft>
              <a:buClr>
                <a:schemeClr val="accent4">
                  <a:lumMod val="50000"/>
                </a:schemeClr>
              </a:buClr>
              <a:buSzPct val="75000"/>
              <a:buFont typeface="Wingdings" panose="05000000000000000000" pitchFamily="2" charset="2"/>
              <a:buChar char="q"/>
              <a:defRPr/>
            </a:pPr>
            <a:endParaRPr lang="en-US" sz="2400" dirty="0">
              <a:solidFill>
                <a:schemeClr val="tx1">
                  <a:lumMod val="85000"/>
                  <a:lumOff val="15000"/>
                </a:schemeClr>
              </a:solidFill>
            </a:endParaRPr>
          </a:p>
          <a:p>
            <a:pPr algn="just" eaLnBrk="1" fontAlgn="auto" hangingPunct="1">
              <a:spcBef>
                <a:spcPts val="0"/>
              </a:spcBef>
              <a:spcAft>
                <a:spcPts val="0"/>
              </a:spcAft>
              <a:buClr>
                <a:schemeClr val="tx1"/>
              </a:buClr>
              <a:buSzPct val="75000"/>
              <a:buFont typeface="Wingdings" panose="05000000000000000000" pitchFamily="2" charset="2"/>
              <a:buChar char="Ø"/>
              <a:defRPr/>
            </a:pPr>
            <a:r>
              <a:rPr lang="en-US" sz="2400" cap="none" dirty="0">
                <a:latin typeface="Times New Roman" panose="02020603050405020304" pitchFamily="18" charset="0"/>
                <a:cs typeface="Times New Roman" panose="02020603050405020304" pitchFamily="18" charset="0"/>
              </a:rPr>
              <a:t>The Indian Standards Institution (ISI) was set up in 1947 as a Registered Society Under a Government of India Resolution.</a:t>
            </a:r>
          </a:p>
          <a:p>
            <a:pPr algn="just" eaLnBrk="1" fontAlgn="auto" hangingPunct="1">
              <a:spcBef>
                <a:spcPts val="0"/>
              </a:spcBef>
              <a:spcAft>
                <a:spcPts val="0"/>
              </a:spcAft>
              <a:buClr>
                <a:schemeClr val="tx1"/>
              </a:buClr>
              <a:buSzPct val="75000"/>
              <a:buFont typeface="Wingdings" panose="05000000000000000000" pitchFamily="2" charset="2"/>
              <a:buChar char="Ø"/>
              <a:defRPr/>
            </a:pPr>
            <a:endParaRPr lang="en-US" sz="2400" cap="none" dirty="0">
              <a:latin typeface="Times New Roman" panose="02020603050405020304" pitchFamily="18" charset="0"/>
              <a:cs typeface="Times New Roman" panose="02020603050405020304" pitchFamily="18" charset="0"/>
            </a:endParaRPr>
          </a:p>
          <a:p>
            <a:pPr algn="just" eaLnBrk="1" fontAlgn="auto" hangingPunct="1">
              <a:spcBef>
                <a:spcPts val="0"/>
              </a:spcBef>
              <a:spcAft>
                <a:spcPts val="0"/>
              </a:spcAft>
              <a:buClr>
                <a:schemeClr val="tx1"/>
              </a:buClr>
              <a:buSzPct val="75000"/>
              <a:buFont typeface="Wingdings" panose="05000000000000000000" pitchFamily="2" charset="2"/>
              <a:buChar char="Ø"/>
              <a:defRPr/>
            </a:pPr>
            <a:r>
              <a:rPr lang="en-US" sz="2400" cap="none" dirty="0">
                <a:latin typeface="Times New Roman" panose="02020603050405020304" pitchFamily="18" charset="0"/>
                <a:cs typeface="Times New Roman" panose="02020603050405020304" pitchFamily="18" charset="0"/>
              </a:rPr>
              <a:t> Bureau of Indian Standards (BIS) Act, 1986 Gave Statutory Status to BIS on 1 April 1987.</a:t>
            </a:r>
          </a:p>
          <a:p>
            <a:pPr algn="just" eaLnBrk="1" fontAlgn="auto" hangingPunct="1">
              <a:spcBef>
                <a:spcPts val="0"/>
              </a:spcBef>
              <a:spcAft>
                <a:spcPts val="0"/>
              </a:spcAft>
              <a:buClr>
                <a:schemeClr val="tx1"/>
              </a:buClr>
              <a:buSzPct val="75000"/>
              <a:buFont typeface="Wingdings" panose="05000000000000000000" pitchFamily="2" charset="2"/>
              <a:buChar char="Ø"/>
              <a:defRPr/>
            </a:pPr>
            <a:endParaRPr lang="en-US" sz="2400" cap="none"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buClr>
                <a:schemeClr val="tx1"/>
              </a:buClr>
              <a:buSzPct val="75000"/>
              <a:buFont typeface="Wingdings" panose="05000000000000000000" pitchFamily="2" charset="2"/>
              <a:buChar char="Ø"/>
              <a:defRPr/>
            </a:pPr>
            <a:r>
              <a:rPr lang="en-US" sz="2400" cap="none" dirty="0">
                <a:latin typeface="Times New Roman" panose="02020603050405020304" pitchFamily="18" charset="0"/>
                <a:cs typeface="Times New Roman" panose="02020603050405020304" pitchFamily="18" charset="0"/>
              </a:rPr>
              <a:t>The BIS Act, 2016  Enforced on 12</a:t>
            </a:r>
            <a:r>
              <a:rPr lang="en-US" sz="2400" cap="none" baseline="30000" dirty="0">
                <a:latin typeface="Times New Roman" panose="02020603050405020304" pitchFamily="18" charset="0"/>
                <a:cs typeface="Times New Roman" panose="02020603050405020304" pitchFamily="18" charset="0"/>
              </a:rPr>
              <a:t>th</a:t>
            </a:r>
            <a:r>
              <a:rPr lang="en-US" sz="2400" cap="none" dirty="0">
                <a:latin typeface="Times New Roman" panose="02020603050405020304" pitchFamily="18" charset="0"/>
                <a:cs typeface="Times New Roman" panose="02020603050405020304" pitchFamily="18" charset="0"/>
              </a:rPr>
              <a:t> October 2017 makes BIS the National Standards Body of India. </a:t>
            </a:r>
            <a:endParaRPr lang="en-US" sz="2400" cap="none"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nvGraphicFramePr>
        <p:xfrm>
          <a:off x="6457244" y="169333"/>
          <a:ext cx="5533587"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pic>
        <p:nvPicPr>
          <p:cNvPr id="2" name="Picture 1"/>
          <p:cNvPicPr>
            <a:picLocks noChangeAspect="1"/>
          </p:cNvPicPr>
          <p:nvPr/>
        </p:nvPicPr>
        <p:blipFill>
          <a:blip r:embed="rId9"/>
          <a:stretch>
            <a:fillRect/>
          </a:stretch>
        </p:blipFill>
        <p:spPr>
          <a:xfrm>
            <a:off x="149913" y="1012106"/>
            <a:ext cx="10364098" cy="1597290"/>
          </a:xfrm>
          <a:prstGeom prst="rect">
            <a:avLst/>
          </a:prstGeom>
        </p:spPr>
      </p:pic>
      <p:sp>
        <p:nvSpPr>
          <p:cNvPr id="6" name="Rectangle 5"/>
          <p:cNvSpPr/>
          <p:nvPr/>
        </p:nvSpPr>
        <p:spPr>
          <a:xfrm>
            <a:off x="885636" y="1172781"/>
            <a:ext cx="5135060" cy="707886"/>
          </a:xfrm>
          <a:prstGeom prst="rect">
            <a:avLst/>
          </a:prstGeom>
          <a:noFill/>
        </p:spPr>
        <p:txBody>
          <a:bodyPr wrap="none" lIns="91440" tIns="45720" rIns="91440" bIns="45720">
            <a:spAutoFit/>
          </a:bodyPr>
          <a:lstStyle/>
          <a:p>
            <a:pPr algn="ct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BRIEF HISTORY BIS</a:t>
            </a:r>
            <a:endParaRPr lang="en-US" sz="4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711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892"/>
            <a:ext cx="10515600" cy="1244183"/>
          </a:xfrm>
        </p:spPr>
        <p:txBody>
          <a:bodyPr>
            <a:normAutofit/>
          </a:bodyPr>
          <a:lstStyle/>
          <a:p>
            <a:r>
              <a:rPr lang="en-US" dirty="0">
                <a:latin typeface="Times New Roman" panose="02020603050405020304" pitchFamily="18" charset="0"/>
                <a:cs typeface="Times New Roman" panose="02020603050405020304" pitchFamily="18" charset="0"/>
              </a:rPr>
              <a:t>Key Differences Between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IS 4246 and IS 17153</a:t>
            </a:r>
          </a:p>
        </p:txBody>
      </p:sp>
      <p:sp>
        <p:nvSpPr>
          <p:cNvPr id="4" name="Rectangle 1"/>
          <p:cNvSpPr>
            <a:spLocks noGrp="1" noChangeArrowheads="1"/>
          </p:cNvSpPr>
          <p:nvPr>
            <p:ph sz="quarter" idx="13"/>
          </p:nvPr>
        </p:nvSpPr>
        <p:spPr bwMode="auto">
          <a:xfrm>
            <a:off x="657923" y="852390"/>
            <a:ext cx="11039706"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1" i="0" u="none" strike="noStrike" cap="none" normalizeH="0" baseline="0" dirty="0" smtClean="0">
              <a:ln>
                <a:noFill/>
              </a:ln>
              <a:solidFill>
                <a:schemeClr val="tx1"/>
              </a:solidFill>
              <a:effectLst/>
              <a:latin typeface="Times" panose="02020603050405020304" pitchFamily="18" charset="0"/>
              <a:cs typeface="Times"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smtClean="0">
                <a:ln>
                  <a:noFill/>
                </a:ln>
                <a:solidFill>
                  <a:schemeClr val="tx1"/>
                </a:solidFill>
                <a:effectLst/>
                <a:latin typeface="Times" panose="02020603050405020304" pitchFamily="18" charset="0"/>
                <a:cs typeface="Times" panose="02020603050405020304" pitchFamily="18" charset="0"/>
              </a:rPr>
              <a:t>Thermal Efficiency</a:t>
            </a:r>
            <a:r>
              <a:rPr kumimoji="0" lang="en-US" altLang="en-US" b="1" i="0" u="none" strike="noStrike" cap="none" normalizeH="0" baseline="0" dirty="0">
                <a:ln>
                  <a:noFill/>
                </a:ln>
                <a:solidFill>
                  <a:schemeClr val="tx1"/>
                </a:solidFill>
                <a:effectLst/>
                <a:latin typeface="Times" panose="02020603050405020304" pitchFamily="18" charset="0"/>
                <a:cs typeface="Times"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None/>
              <a:tabLst/>
            </a:pPr>
            <a:endParaRPr kumimoji="0" lang="en-US" altLang="en-US"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marL="0" lvl="0" indent="0" algn="just" eaLnBrk="0" fontAlgn="base" hangingPunct="0">
              <a:lnSpc>
                <a:spcPct val="100000"/>
              </a:lnSpc>
              <a:spcBef>
                <a:spcPct val="0"/>
              </a:spcBef>
              <a:spcAft>
                <a:spcPct val="0"/>
              </a:spcAft>
              <a:buClrTx/>
              <a:buFontTx/>
              <a:buChar char="•"/>
            </a:pPr>
            <a:r>
              <a:rPr kumimoji="0" lang="en-US" altLang="en-US" b="1" i="0" u="none" strike="noStrike" cap="none" normalizeH="0" baseline="0" dirty="0">
                <a:ln>
                  <a:noFill/>
                </a:ln>
                <a:solidFill>
                  <a:schemeClr val="tx1"/>
                </a:solidFill>
                <a:effectLst/>
                <a:latin typeface="Times" panose="02020603050405020304" pitchFamily="18" charset="0"/>
                <a:cs typeface="Times" panose="02020603050405020304" pitchFamily="18" charset="0"/>
              </a:rPr>
              <a:t>IS 4246 </a:t>
            </a:r>
            <a:r>
              <a:rPr kumimoji="0" lang="en-US" altLang="en-US" b="1" i="0" u="none" strike="noStrike" cap="none" normalizeH="0" baseline="0" dirty="0" smtClean="0">
                <a:ln>
                  <a:noFill/>
                </a:ln>
                <a:solidFill>
                  <a:schemeClr val="tx1"/>
                </a:solidFill>
                <a:effectLst/>
                <a:latin typeface="Times" panose="02020603050405020304" pitchFamily="18" charset="0"/>
                <a:cs typeface="Times" panose="02020603050405020304" pitchFamily="18" charset="0"/>
              </a:rPr>
              <a:t>– </a:t>
            </a:r>
            <a:r>
              <a:rPr kumimoji="0" lang="en-US" altLang="en-US" b="0" i="0" u="none" strike="noStrike" cap="none" normalizeH="0" baseline="0" dirty="0" smtClean="0">
                <a:ln>
                  <a:noFill/>
                </a:ln>
                <a:solidFill>
                  <a:schemeClr val="tx1"/>
                </a:solidFill>
                <a:effectLst/>
                <a:latin typeface="Times" panose="02020603050405020304" pitchFamily="18" charset="0"/>
                <a:cs typeface="Times" panose="02020603050405020304" pitchFamily="18" charset="0"/>
              </a:rPr>
              <a:t>As per Clause 26 of IS 4246 the minimum thermal efficiency</a:t>
            </a:r>
            <a:r>
              <a:rPr kumimoji="0" lang="en-US" altLang="en-US" b="0" i="0" u="none" strike="noStrike" cap="none" normalizeH="0" dirty="0" smtClean="0">
                <a:ln>
                  <a:noFill/>
                </a:ln>
                <a:solidFill>
                  <a:schemeClr val="tx1"/>
                </a:solidFill>
                <a:effectLst/>
                <a:latin typeface="Times" panose="02020603050405020304" pitchFamily="18" charset="0"/>
                <a:cs typeface="Times" panose="02020603050405020304" pitchFamily="18" charset="0"/>
              </a:rPr>
              <a:t> </a:t>
            </a:r>
            <a:r>
              <a:rPr lang="en-US" altLang="en-US" cap="none" dirty="0">
                <a:latin typeface="Times" panose="02020603050405020304" pitchFamily="18" charset="0"/>
                <a:cs typeface="Times" panose="02020603050405020304" pitchFamily="18" charset="0"/>
              </a:rPr>
              <a:t>shall be at least </a:t>
            </a:r>
            <a:r>
              <a:rPr lang="en-US" altLang="en-US" cap="none" dirty="0" smtClean="0">
                <a:latin typeface="Times" panose="02020603050405020304" pitchFamily="18" charset="0"/>
                <a:cs typeface="Times" panose="02020603050405020304" pitchFamily="18" charset="0"/>
              </a:rPr>
              <a:t>68 </a:t>
            </a:r>
            <a:r>
              <a:rPr lang="en-US" altLang="en-US" cap="none" dirty="0">
                <a:latin typeface="Times" panose="02020603050405020304" pitchFamily="18" charset="0"/>
                <a:cs typeface="Times" panose="02020603050405020304" pitchFamily="18" charset="0"/>
              </a:rPr>
              <a:t>%</a:t>
            </a:r>
            <a:r>
              <a:rPr lang="en-US" altLang="en-US" cap="none" dirty="0" smtClean="0">
                <a:latin typeface="Times" panose="02020603050405020304" pitchFamily="18" charset="0"/>
                <a:cs typeface="Times" panose="02020603050405020304" pitchFamily="18" charset="0"/>
              </a:rPr>
              <a:t> </a:t>
            </a:r>
            <a:r>
              <a:rPr lang="en-US" altLang="en-US" cap="none" dirty="0">
                <a:latin typeface="Times" panose="02020603050405020304" pitchFamily="18" charset="0"/>
                <a:cs typeface="Times" panose="02020603050405020304" pitchFamily="18" charset="0"/>
              </a:rPr>
              <a:t>for each </a:t>
            </a:r>
            <a:r>
              <a:rPr lang="en-US" altLang="en-US" cap="none" dirty="0" smtClean="0">
                <a:latin typeface="Times" panose="02020603050405020304" pitchFamily="18" charset="0"/>
                <a:cs typeface="Times" panose="02020603050405020304" pitchFamily="18" charset="0"/>
              </a:rPr>
              <a:t>burner with correct pan </a:t>
            </a:r>
            <a:r>
              <a:rPr lang="en-US" altLang="en-US" cap="none" dirty="0">
                <a:latin typeface="Times" panose="02020603050405020304" pitchFamily="18" charset="0"/>
                <a:cs typeface="Times" panose="02020603050405020304" pitchFamily="18" charset="0"/>
              </a:rPr>
              <a:t>supports. For this test, the net calorific value of the gas shall </a:t>
            </a:r>
            <a:r>
              <a:rPr lang="en-US" altLang="en-US" cap="none" dirty="0" smtClean="0">
                <a:latin typeface="Times" panose="02020603050405020304" pitchFamily="18" charset="0"/>
                <a:cs typeface="Times" panose="02020603050405020304" pitchFamily="18" charset="0"/>
              </a:rPr>
              <a:t>be employed</a:t>
            </a:r>
            <a:r>
              <a:rPr lang="en-US" altLang="en-US" cap="none" dirty="0">
                <a:latin typeface="Times" panose="02020603050405020304" pitchFamily="18" charset="0"/>
                <a:cs typeface="Times" panose="02020603050405020304" pitchFamily="18" charset="0"/>
              </a:rPr>
              <a:t>.</a:t>
            </a:r>
            <a:endParaRPr lang="en-US" altLang="en-US" cap="none" dirty="0" smtClean="0">
              <a:latin typeface="Times" panose="02020603050405020304" pitchFamily="18" charset="0"/>
              <a:cs typeface="Times" panose="02020603050405020304" pitchFamily="18" charset="0"/>
            </a:endParaRPr>
          </a:p>
          <a:p>
            <a:pPr marL="0" lvl="0" indent="0" algn="just" eaLnBrk="0" fontAlgn="base" hangingPunct="0">
              <a:lnSpc>
                <a:spcPct val="100000"/>
              </a:lnSpc>
              <a:spcBef>
                <a:spcPct val="0"/>
              </a:spcBef>
              <a:spcAft>
                <a:spcPct val="0"/>
              </a:spcAft>
              <a:buClrTx/>
              <a:buFontTx/>
              <a:buChar char="•"/>
            </a:pPr>
            <a:endParaRPr lang="en-US" altLang="en-US" cap="none" dirty="0" smtClean="0">
              <a:latin typeface="Times" panose="02020603050405020304" pitchFamily="18" charset="0"/>
              <a:cs typeface="Times" panose="02020603050405020304" pitchFamily="18" charset="0"/>
            </a:endParaRPr>
          </a:p>
          <a:p>
            <a:pPr marL="0" lvl="0" indent="0" algn="just" eaLnBrk="0" fontAlgn="base" hangingPunct="0">
              <a:lnSpc>
                <a:spcPct val="100000"/>
              </a:lnSpc>
              <a:spcBef>
                <a:spcPct val="0"/>
              </a:spcBef>
              <a:spcAft>
                <a:spcPct val="0"/>
              </a:spcAft>
              <a:buClrTx/>
              <a:buFontTx/>
              <a:buChar char="•"/>
            </a:pPr>
            <a:r>
              <a:rPr lang="en-US" altLang="en-US" b="1" cap="none" dirty="0" smtClean="0">
                <a:latin typeface="Times" panose="02020603050405020304" pitchFamily="18" charset="0"/>
                <a:cs typeface="Times" panose="02020603050405020304" pitchFamily="18" charset="0"/>
              </a:rPr>
              <a:t>IS </a:t>
            </a:r>
            <a:r>
              <a:rPr kumimoji="0" lang="en-US" altLang="en-US" b="1" i="0" u="none" strike="noStrike" cap="none" normalizeH="0" baseline="0" dirty="0">
                <a:ln>
                  <a:noFill/>
                </a:ln>
                <a:solidFill>
                  <a:schemeClr val="tx1"/>
                </a:solidFill>
                <a:effectLst/>
                <a:latin typeface="Times" panose="02020603050405020304" pitchFamily="18" charset="0"/>
                <a:cs typeface="Times" panose="02020603050405020304" pitchFamily="18" charset="0"/>
              </a:rPr>
              <a:t>17153 </a:t>
            </a:r>
            <a:r>
              <a:rPr kumimoji="0" lang="en-US" altLang="en-US" b="1" i="0" u="none" strike="noStrike" cap="none" normalizeH="0" baseline="0" dirty="0" smtClean="0">
                <a:ln>
                  <a:noFill/>
                </a:ln>
                <a:solidFill>
                  <a:schemeClr val="tx1"/>
                </a:solidFill>
                <a:effectLst/>
                <a:latin typeface="Times" panose="02020603050405020304" pitchFamily="18" charset="0"/>
                <a:cs typeface="Times" panose="02020603050405020304" pitchFamily="18" charset="0"/>
              </a:rPr>
              <a:t>– </a:t>
            </a:r>
            <a:r>
              <a:rPr kumimoji="0" lang="en-US" altLang="en-US" i="0" u="none" strike="noStrike" cap="none" normalizeH="0" baseline="0" dirty="0" smtClean="0">
                <a:ln>
                  <a:noFill/>
                </a:ln>
                <a:solidFill>
                  <a:schemeClr val="tx1"/>
                </a:solidFill>
                <a:effectLst/>
                <a:latin typeface="Times" panose="02020603050405020304" pitchFamily="18" charset="0"/>
                <a:cs typeface="Times" panose="02020603050405020304" pitchFamily="18" charset="0"/>
              </a:rPr>
              <a:t>As per Clause</a:t>
            </a:r>
            <a:r>
              <a:rPr kumimoji="0" lang="en-US" altLang="en-US" i="0" u="none" strike="noStrike" cap="none" normalizeH="0" dirty="0" smtClean="0">
                <a:ln>
                  <a:noFill/>
                </a:ln>
                <a:solidFill>
                  <a:schemeClr val="tx1"/>
                </a:solidFill>
                <a:effectLst/>
                <a:latin typeface="Times" panose="02020603050405020304" pitchFamily="18" charset="0"/>
                <a:cs typeface="Times" panose="02020603050405020304" pitchFamily="18" charset="0"/>
              </a:rPr>
              <a:t> 26 of IS 17153</a:t>
            </a:r>
            <a:r>
              <a:rPr kumimoji="0" lang="en-US" altLang="en-US" b="1" i="0" u="none" strike="noStrike" cap="none" normalizeH="0" dirty="0" smtClean="0">
                <a:ln>
                  <a:noFill/>
                </a:ln>
                <a:solidFill>
                  <a:schemeClr val="tx1"/>
                </a:solidFill>
                <a:effectLst/>
                <a:latin typeface="Times" panose="02020603050405020304" pitchFamily="18" charset="0"/>
                <a:cs typeface="Times" panose="02020603050405020304" pitchFamily="18" charset="0"/>
              </a:rPr>
              <a:t>, </a:t>
            </a:r>
            <a:r>
              <a:rPr lang="en-US" altLang="en-US" cap="none" dirty="0">
                <a:latin typeface="Times" panose="02020603050405020304" pitchFamily="18" charset="0"/>
                <a:cs typeface="Times" panose="02020603050405020304" pitchFamily="18" charset="0"/>
              </a:rPr>
              <a:t>t</a:t>
            </a:r>
            <a:r>
              <a:rPr lang="en-US" altLang="en-US" cap="none" dirty="0" smtClean="0">
                <a:latin typeface="Times" panose="02020603050405020304" pitchFamily="18" charset="0"/>
                <a:cs typeface="Times" panose="02020603050405020304" pitchFamily="18" charset="0"/>
              </a:rPr>
              <a:t>he </a:t>
            </a:r>
            <a:r>
              <a:rPr lang="en-US" altLang="en-US" cap="none" dirty="0">
                <a:latin typeface="Times" panose="02020603050405020304" pitchFamily="18" charset="0"/>
                <a:cs typeface="Times" panose="02020603050405020304" pitchFamily="18" charset="0"/>
              </a:rPr>
              <a:t>thermal efficiency shall be at least 50 percent for each burner with a pan supported correctly on the </a:t>
            </a:r>
            <a:r>
              <a:rPr lang="en-US" altLang="en-US" cap="none" dirty="0" smtClean="0">
                <a:latin typeface="Times" panose="02020603050405020304" pitchFamily="18" charset="0"/>
                <a:cs typeface="Times" panose="02020603050405020304" pitchFamily="18" charset="0"/>
              </a:rPr>
              <a:t>Pan supports. </a:t>
            </a:r>
            <a:r>
              <a:rPr lang="en-US" cap="none" dirty="0" smtClean="0">
                <a:latin typeface="Times" panose="02020603050405020304" pitchFamily="18" charset="0"/>
              </a:rPr>
              <a:t>For thermal efficiency test the Net Calorific value may be determined through Actual </a:t>
            </a:r>
            <a:r>
              <a:rPr lang="en-US" cap="none" dirty="0">
                <a:latin typeface="Times" panose="02020603050405020304" pitchFamily="18" charset="0"/>
              </a:rPr>
              <a:t>G</a:t>
            </a:r>
            <a:r>
              <a:rPr lang="en-US" cap="none" dirty="0" smtClean="0">
                <a:latin typeface="Times" panose="02020603050405020304" pitchFamily="18" charset="0"/>
              </a:rPr>
              <a:t>as </a:t>
            </a:r>
            <a:r>
              <a:rPr lang="en-US" cap="none" dirty="0">
                <a:latin typeface="Times" panose="02020603050405020304" pitchFamily="18" charset="0"/>
              </a:rPr>
              <a:t>C</a:t>
            </a:r>
            <a:r>
              <a:rPr lang="en-US" cap="none" dirty="0" smtClean="0">
                <a:latin typeface="Times" panose="02020603050405020304" pitchFamily="18" charset="0"/>
              </a:rPr>
              <a:t>omposition analysis or used on the basis of the information provided by the PNG supplier.</a:t>
            </a:r>
          </a:p>
          <a:p>
            <a:pPr marL="0" lvl="0" indent="0" algn="just" eaLnBrk="0" fontAlgn="base" hangingPunct="0">
              <a:lnSpc>
                <a:spcPct val="100000"/>
              </a:lnSpc>
              <a:spcBef>
                <a:spcPct val="0"/>
              </a:spcBef>
              <a:spcAft>
                <a:spcPct val="0"/>
              </a:spcAft>
              <a:buClrTx/>
              <a:buFontTx/>
              <a:buChar char="•"/>
            </a:pPr>
            <a:endParaRPr lang="en-US" altLang="en-US" cap="none" dirty="0">
              <a:latin typeface="Times" panose="02020603050405020304" pitchFamily="18" charset="0"/>
              <a:cs typeface="Times" panose="02020603050405020304" pitchFamily="18" charset="0"/>
            </a:endParaRPr>
          </a:p>
          <a:p>
            <a:pPr marL="0" lvl="0" indent="0" eaLnBrk="0" fontAlgn="base" hangingPunct="0">
              <a:lnSpc>
                <a:spcPct val="100000"/>
              </a:lnSpc>
              <a:spcBef>
                <a:spcPct val="0"/>
              </a:spcBef>
              <a:spcAft>
                <a:spcPct val="0"/>
              </a:spcAft>
              <a:buClrTx/>
              <a:buNone/>
            </a:pPr>
            <a:r>
              <a:rPr lang="en-US" altLang="en-US" b="1" cap="none" dirty="0">
                <a:latin typeface="Times" panose="02020603050405020304" pitchFamily="18" charset="0"/>
                <a:cs typeface="Times" panose="02020603050405020304" pitchFamily="18" charset="0"/>
              </a:rPr>
              <a:t>Regulatory Framework: </a:t>
            </a:r>
          </a:p>
          <a:p>
            <a:pPr marL="0" lvl="0" indent="0" eaLnBrk="0" fontAlgn="base" hangingPunct="0">
              <a:lnSpc>
                <a:spcPct val="100000"/>
              </a:lnSpc>
              <a:spcBef>
                <a:spcPct val="0"/>
              </a:spcBef>
              <a:spcAft>
                <a:spcPct val="0"/>
              </a:spcAft>
              <a:buClrTx/>
              <a:buFontTx/>
              <a:buChar char="•"/>
            </a:pPr>
            <a:endParaRPr lang="en-US" altLang="en-US" cap="none" dirty="0">
              <a:latin typeface="Times" panose="02020603050405020304" pitchFamily="18" charset="0"/>
              <a:cs typeface="Times" panose="02020603050405020304" pitchFamily="18" charset="0"/>
            </a:endParaRPr>
          </a:p>
          <a:p>
            <a:pPr marL="0" lvl="0" indent="0" eaLnBrk="0" fontAlgn="base" hangingPunct="0">
              <a:lnSpc>
                <a:spcPct val="100000"/>
              </a:lnSpc>
              <a:spcBef>
                <a:spcPct val="0"/>
              </a:spcBef>
              <a:spcAft>
                <a:spcPct val="0"/>
              </a:spcAft>
              <a:buClrTx/>
              <a:buFontTx/>
              <a:buChar char="•"/>
            </a:pPr>
            <a:r>
              <a:rPr lang="en-US" altLang="en-US" cap="none" dirty="0">
                <a:latin typeface="Times" panose="02020603050405020304" pitchFamily="18" charset="0"/>
                <a:cs typeface="Times" panose="02020603050405020304" pitchFamily="18" charset="0"/>
              </a:rPr>
              <a:t>IS 4246 - Under Mandatory Certification (269 licensees).</a:t>
            </a:r>
          </a:p>
          <a:p>
            <a:pPr marL="0" indent="0" eaLnBrk="0" fontAlgn="base" hangingPunct="0">
              <a:lnSpc>
                <a:spcPct val="100000"/>
              </a:lnSpc>
              <a:spcBef>
                <a:spcPct val="0"/>
              </a:spcBef>
              <a:spcAft>
                <a:spcPct val="0"/>
              </a:spcAft>
              <a:buClrTx/>
              <a:buFontTx/>
              <a:buChar char="•"/>
            </a:pPr>
            <a:r>
              <a:rPr lang="en-US" altLang="en-US" cap="none" dirty="0">
                <a:latin typeface="Times" panose="02020603050405020304" pitchFamily="18" charset="0"/>
                <a:cs typeface="Times" panose="02020603050405020304" pitchFamily="18" charset="0"/>
              </a:rPr>
              <a:t>IS 17153 - Under Mandatory Certification </a:t>
            </a:r>
            <a:r>
              <a:rPr lang="en-US" altLang="en-US" cap="none" dirty="0" smtClean="0">
                <a:latin typeface="Times" panose="02020603050405020304" pitchFamily="18" charset="0"/>
                <a:cs typeface="Times" panose="02020603050405020304" pitchFamily="18" charset="0"/>
              </a:rPr>
              <a:t>(6 </a:t>
            </a:r>
            <a:r>
              <a:rPr lang="en-US" altLang="en-US" cap="none" dirty="0">
                <a:latin typeface="Times" panose="02020603050405020304" pitchFamily="18" charset="0"/>
                <a:cs typeface="Times" panose="02020603050405020304" pitchFamily="18" charset="0"/>
              </a:rPr>
              <a:t>licensees).</a:t>
            </a:r>
          </a:p>
          <a:p>
            <a:pPr marL="0" lvl="0" indent="0" algn="just" eaLnBrk="0" fontAlgn="base" hangingPunct="0">
              <a:lnSpc>
                <a:spcPct val="100000"/>
              </a:lnSpc>
              <a:spcBef>
                <a:spcPct val="0"/>
              </a:spcBef>
              <a:spcAft>
                <a:spcPct val="0"/>
              </a:spcAft>
              <a:buClrTx/>
              <a:buFontTx/>
              <a:buChar char="•"/>
            </a:pPr>
            <a:endParaRPr lang="en-US" altLang="en-US" sz="2400" cap="none" dirty="0" smtClean="0">
              <a:latin typeface="Times" panose="02020603050405020304" pitchFamily="18"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318208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sz="quarter" idx="13"/>
          </p:nvPr>
        </p:nvSpPr>
        <p:spPr bwMode="auto">
          <a:xfrm>
            <a:off x="657923" y="3376157"/>
            <a:ext cx="1103970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gn="just" eaLnBrk="0" fontAlgn="base" hangingPunct="0">
              <a:lnSpc>
                <a:spcPct val="100000"/>
              </a:lnSpc>
              <a:spcBef>
                <a:spcPct val="0"/>
              </a:spcBef>
              <a:spcAft>
                <a:spcPct val="0"/>
              </a:spcAft>
              <a:buClrTx/>
              <a:buFontTx/>
              <a:buChar char="•"/>
            </a:pPr>
            <a:endParaRPr lang="en-US" altLang="en-US" sz="2400" cap="none" dirty="0" smtClean="0">
              <a:latin typeface="Times" panose="02020603050405020304" pitchFamily="18"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pic>
        <p:nvPicPr>
          <p:cNvPr id="5" name="Picture 2" descr="thank you message">
            <a:extLst>
              <a:ext uri="{FF2B5EF4-FFF2-40B4-BE49-F238E27FC236}">
                <a16:creationId xmlns:a16="http://schemas.microsoft.com/office/drawing/2014/main" xmlns="" id="{0C7AC7EB-18C4-29A5-B5A8-1AA4853FF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791" y="907841"/>
            <a:ext cx="8819212" cy="496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58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1957685" y="6501429"/>
            <a:ext cx="294654" cy="349522"/>
          </a:xfrm>
          <a:prstGeom prst="rect">
            <a:avLst/>
          </a:prstGeom>
        </p:spPr>
        <p:txBody>
          <a:bodyPr vert="horz" wrap="square" lIns="0" tIns="0" rIns="0" bIns="0" rtlCol="0">
            <a:spAutoFit/>
          </a:bodyPr>
          <a:lstStyle/>
          <a:p>
            <a:pPr marL="0" marR="0">
              <a:lnSpc>
                <a:spcPts val="2452"/>
              </a:lnSpc>
              <a:spcBef>
                <a:spcPts val="0"/>
              </a:spcBef>
              <a:spcAft>
                <a:spcPts val="0"/>
              </a:spcAft>
            </a:pPr>
            <a:r>
              <a:rPr sz="2000" b="1" dirty="0">
                <a:solidFill>
                  <a:srgbClr val="0A314A"/>
                </a:solidFill>
                <a:latin typeface="SWQORS+CenturyGothic-Bold"/>
                <a:cs typeface="SWQORS+CenturyGothic-Bold"/>
              </a:rPr>
              <a:t>3</a:t>
            </a:r>
          </a:p>
        </p:txBody>
      </p:sp>
    </p:spTree>
    <p:extLst>
      <p:ext uri="{BB962C8B-B14F-4D97-AF65-F5344CB8AC3E}">
        <p14:creationId xmlns:p14="http://schemas.microsoft.com/office/powerpoint/2010/main" val="3613298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fld id="{1832040C-AF22-472F-BA5B-FCC10E45ECD3}" type="slidenum">
              <a:rPr lang="en-US" sz="1200"/>
              <a:pPr/>
              <a:t>4</a:t>
            </a:fld>
            <a:endParaRPr lang="en-US" sz="1200"/>
          </a:p>
        </p:txBody>
      </p:sp>
      <p:sp>
        <p:nvSpPr>
          <p:cNvPr id="11267" name="Text Box 124"/>
          <p:cNvSpPr txBox="1">
            <a:spLocks noChangeArrowheads="1"/>
          </p:cNvSpPr>
          <p:nvPr/>
        </p:nvSpPr>
        <p:spPr bwMode="auto">
          <a:xfrm>
            <a:off x="2798607" y="561975"/>
            <a:ext cx="4079875" cy="665163"/>
          </a:xfrm>
          <a:prstGeom prst="rect">
            <a:avLst/>
          </a:prstGeom>
          <a:solidFill>
            <a:srgbClr val="FFFFFF"/>
          </a:solidFill>
          <a:ln w="9525">
            <a:solidFill>
              <a:srgbClr val="000000"/>
            </a:solidFill>
            <a:miter lim="800000"/>
            <a:headEnd/>
            <a:tailEnd/>
          </a:ln>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pPr algn="ctr"/>
            <a:r>
              <a:rPr lang="hi-IN" sz="1200" b="0" dirty="0">
                <a:cs typeface="Times New Roman" panose="02020603050405020304" pitchFamily="18" charset="0"/>
              </a:rPr>
              <a:t>PRESIDENT</a:t>
            </a:r>
            <a:endParaRPr lang="ru-RU" sz="1100" b="0" dirty="0"/>
          </a:p>
          <a:p>
            <a:pPr algn="ctr"/>
            <a:r>
              <a:rPr lang="hi-IN" sz="1200" b="0" dirty="0">
                <a:cs typeface="Times New Roman" panose="02020603050405020304" pitchFamily="18" charset="0"/>
              </a:rPr>
              <a:t>Hon’ble Minister of Consumer Affairs, Food &amp; Public Distribution</a:t>
            </a:r>
            <a:endParaRPr lang="ru-RU" sz="1100" b="0" dirty="0"/>
          </a:p>
          <a:p>
            <a:endParaRPr lang="ru-RU" dirty="0"/>
          </a:p>
        </p:txBody>
      </p:sp>
      <p:sp>
        <p:nvSpPr>
          <p:cNvPr id="11268" name="Text Box 126"/>
          <p:cNvSpPr txBox="1">
            <a:spLocks noChangeArrowheads="1"/>
          </p:cNvSpPr>
          <p:nvPr/>
        </p:nvSpPr>
        <p:spPr bwMode="auto">
          <a:xfrm>
            <a:off x="2333780" y="2872367"/>
            <a:ext cx="1662112" cy="411162"/>
          </a:xfrm>
          <a:prstGeom prst="rect">
            <a:avLst/>
          </a:prstGeom>
          <a:solidFill>
            <a:srgbClr val="FFFFFF"/>
          </a:solidFill>
          <a:ln w="9525">
            <a:solidFill>
              <a:srgbClr val="000000"/>
            </a:solidFill>
            <a:miter lim="800000"/>
            <a:headEnd/>
            <a:tailEnd/>
          </a:ln>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pPr algn="ctr"/>
            <a:r>
              <a:rPr lang="hi-IN" sz="1000" b="0" dirty="0">
                <a:cs typeface="Times New Roman" panose="02020603050405020304" pitchFamily="18" charset="0"/>
              </a:rPr>
              <a:t>GOVERNING COUNCIL</a:t>
            </a:r>
            <a:endParaRPr lang="hi-IN" b="0" dirty="0"/>
          </a:p>
        </p:txBody>
      </p:sp>
      <p:sp>
        <p:nvSpPr>
          <p:cNvPr id="11269" name="Text Box 127"/>
          <p:cNvSpPr txBox="1">
            <a:spLocks noChangeArrowheads="1"/>
          </p:cNvSpPr>
          <p:nvPr/>
        </p:nvSpPr>
        <p:spPr bwMode="auto">
          <a:xfrm>
            <a:off x="2357592" y="3523241"/>
            <a:ext cx="1665288" cy="458788"/>
          </a:xfrm>
          <a:prstGeom prst="rect">
            <a:avLst/>
          </a:prstGeom>
          <a:solidFill>
            <a:srgbClr val="FFFFFF"/>
          </a:solidFill>
          <a:ln w="9525">
            <a:solidFill>
              <a:srgbClr val="000000"/>
            </a:solidFill>
            <a:miter lim="800000"/>
            <a:headEnd/>
            <a:tailEnd/>
          </a:ln>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pPr algn="ctr"/>
            <a:r>
              <a:rPr lang="hi-IN" sz="1000" b="0">
                <a:cs typeface="Times New Roman" panose="02020603050405020304" pitchFamily="18" charset="0"/>
              </a:rPr>
              <a:t>EXECUTIVE COMMITTEE</a:t>
            </a:r>
            <a:endParaRPr lang="hi-IN" sz="1600">
              <a:cs typeface="Times New Roman" panose="02020603050405020304" pitchFamily="18" charset="0"/>
            </a:endParaRPr>
          </a:p>
          <a:p>
            <a:endParaRPr lang="hi-IN"/>
          </a:p>
        </p:txBody>
      </p:sp>
      <p:sp>
        <p:nvSpPr>
          <p:cNvPr id="11270" name="Text Box 128"/>
          <p:cNvSpPr txBox="1">
            <a:spLocks noChangeArrowheads="1"/>
          </p:cNvSpPr>
          <p:nvPr/>
        </p:nvSpPr>
        <p:spPr bwMode="auto">
          <a:xfrm>
            <a:off x="2362355" y="4310641"/>
            <a:ext cx="1662112" cy="373063"/>
          </a:xfrm>
          <a:prstGeom prst="rect">
            <a:avLst/>
          </a:prstGeom>
          <a:solidFill>
            <a:srgbClr val="FFFFFF"/>
          </a:solidFill>
          <a:ln w="9525">
            <a:solidFill>
              <a:srgbClr val="000000"/>
            </a:solidFill>
            <a:miter lim="800000"/>
            <a:headEnd/>
            <a:tailEnd/>
          </a:ln>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pPr algn="ctr"/>
            <a:r>
              <a:rPr lang="hi-IN" sz="1000" b="0">
                <a:cs typeface="Times New Roman" panose="02020603050405020304" pitchFamily="18" charset="0"/>
              </a:rPr>
              <a:t>DIRECTOR GENERAL</a:t>
            </a:r>
            <a:endParaRPr lang="hi-IN" sz="1600">
              <a:cs typeface="Times New Roman" panose="02020603050405020304" pitchFamily="18" charset="0"/>
            </a:endParaRPr>
          </a:p>
          <a:p>
            <a:endParaRPr lang="hi-IN"/>
          </a:p>
        </p:txBody>
      </p:sp>
      <p:sp>
        <p:nvSpPr>
          <p:cNvPr id="11271" name="Text Box 175"/>
          <p:cNvSpPr txBox="1">
            <a:spLocks noChangeArrowheads="1"/>
          </p:cNvSpPr>
          <p:nvPr/>
        </p:nvSpPr>
        <p:spPr bwMode="auto">
          <a:xfrm>
            <a:off x="4945217" y="3115254"/>
            <a:ext cx="1900238" cy="390525"/>
          </a:xfrm>
          <a:prstGeom prst="rect">
            <a:avLst/>
          </a:prstGeom>
          <a:solidFill>
            <a:srgbClr val="FFFFFF"/>
          </a:solidFill>
          <a:ln w="9525">
            <a:solidFill>
              <a:srgbClr val="000000"/>
            </a:solidFill>
            <a:miter lim="800000"/>
            <a:headEnd/>
            <a:tailEnd/>
          </a:ln>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pPr algn="ctr"/>
            <a:r>
              <a:rPr lang="hi-IN" sz="1000" b="0" dirty="0">
                <a:cs typeface="Times New Roman" panose="02020603050405020304" pitchFamily="18" charset="0"/>
              </a:rPr>
              <a:t>ADVISORY COMMITTEES</a:t>
            </a:r>
            <a:endParaRPr lang="hi-IN" sz="1600" dirty="0">
              <a:cs typeface="Times New Roman" panose="02020603050405020304" pitchFamily="18" charset="0"/>
            </a:endParaRPr>
          </a:p>
          <a:p>
            <a:endParaRPr lang="hi-IN" dirty="0"/>
          </a:p>
        </p:txBody>
      </p:sp>
      <p:sp>
        <p:nvSpPr>
          <p:cNvPr id="11272" name="Text Box 176"/>
          <p:cNvSpPr txBox="1">
            <a:spLocks noChangeArrowheads="1"/>
          </p:cNvSpPr>
          <p:nvPr/>
        </p:nvSpPr>
        <p:spPr bwMode="auto">
          <a:xfrm>
            <a:off x="5583392" y="3643891"/>
            <a:ext cx="1916113" cy="288925"/>
          </a:xfrm>
          <a:prstGeom prst="rect">
            <a:avLst/>
          </a:prstGeom>
          <a:solidFill>
            <a:srgbClr val="FFFFFF"/>
          </a:solidFill>
          <a:ln w="9525">
            <a:solidFill>
              <a:srgbClr val="000000"/>
            </a:solidFill>
            <a:miter lim="800000"/>
            <a:headEnd/>
            <a:tailEnd/>
          </a:ln>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pPr algn="ctr"/>
            <a:r>
              <a:rPr lang="hi-IN" sz="900" b="0">
                <a:cs typeface="Times New Roman" panose="02020603050405020304" pitchFamily="18" charset="0"/>
              </a:rPr>
              <a:t>FINANCE</a:t>
            </a:r>
            <a:endParaRPr lang="hi-IN" sz="1600">
              <a:cs typeface="Times New Roman" panose="02020603050405020304" pitchFamily="18" charset="0"/>
            </a:endParaRPr>
          </a:p>
          <a:p>
            <a:endParaRPr lang="hi-IN"/>
          </a:p>
        </p:txBody>
      </p:sp>
      <p:sp>
        <p:nvSpPr>
          <p:cNvPr id="11273" name="Text Box 177"/>
          <p:cNvSpPr txBox="1">
            <a:spLocks noChangeArrowheads="1"/>
          </p:cNvSpPr>
          <p:nvPr/>
        </p:nvSpPr>
        <p:spPr bwMode="auto">
          <a:xfrm>
            <a:off x="5583392" y="4024891"/>
            <a:ext cx="1916113" cy="311150"/>
          </a:xfrm>
          <a:prstGeom prst="rect">
            <a:avLst/>
          </a:prstGeom>
          <a:solidFill>
            <a:srgbClr val="FFFFFF"/>
          </a:solidFill>
          <a:ln w="9525">
            <a:solidFill>
              <a:srgbClr val="000000"/>
            </a:solidFill>
            <a:miter lim="800000"/>
            <a:headEnd/>
            <a:tailEnd/>
          </a:ln>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pPr algn="ctr"/>
            <a:r>
              <a:rPr lang="hi-IN" sz="900" b="0">
                <a:cs typeface="Times New Roman" panose="02020603050405020304" pitchFamily="18" charset="0"/>
              </a:rPr>
              <a:t>CONFORMITY ASSESSMENT</a:t>
            </a:r>
            <a:endParaRPr lang="hi-IN" sz="1600">
              <a:cs typeface="Times New Roman" panose="02020603050405020304" pitchFamily="18" charset="0"/>
            </a:endParaRPr>
          </a:p>
          <a:p>
            <a:endParaRPr lang="hi-IN"/>
          </a:p>
        </p:txBody>
      </p:sp>
      <p:sp>
        <p:nvSpPr>
          <p:cNvPr id="11274" name="Text Box 179"/>
          <p:cNvSpPr txBox="1">
            <a:spLocks noChangeArrowheads="1"/>
          </p:cNvSpPr>
          <p:nvPr/>
        </p:nvSpPr>
        <p:spPr bwMode="auto">
          <a:xfrm>
            <a:off x="5583392" y="4405891"/>
            <a:ext cx="1916113" cy="285750"/>
          </a:xfrm>
          <a:prstGeom prst="rect">
            <a:avLst/>
          </a:prstGeom>
          <a:solidFill>
            <a:srgbClr val="FFFFFF"/>
          </a:solidFill>
          <a:ln w="9525">
            <a:solidFill>
              <a:srgbClr val="000000"/>
            </a:solidFill>
            <a:miter lim="800000"/>
            <a:headEnd/>
            <a:tailEnd/>
          </a:ln>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pPr algn="ctr"/>
            <a:r>
              <a:rPr lang="hi-IN" sz="900" b="0">
                <a:cs typeface="Times New Roman" panose="02020603050405020304" pitchFamily="18" charset="0"/>
              </a:rPr>
              <a:t>STANDARDS</a:t>
            </a:r>
            <a:endParaRPr lang="hi-IN" sz="1600">
              <a:cs typeface="Times New Roman" panose="02020603050405020304" pitchFamily="18" charset="0"/>
            </a:endParaRPr>
          </a:p>
          <a:p>
            <a:endParaRPr lang="hi-IN"/>
          </a:p>
        </p:txBody>
      </p:sp>
      <p:sp>
        <p:nvSpPr>
          <p:cNvPr id="11275" name="Text Box 180"/>
          <p:cNvSpPr txBox="1">
            <a:spLocks noChangeArrowheads="1"/>
          </p:cNvSpPr>
          <p:nvPr/>
        </p:nvSpPr>
        <p:spPr bwMode="auto">
          <a:xfrm>
            <a:off x="5583392" y="4786891"/>
            <a:ext cx="1916113" cy="352425"/>
          </a:xfrm>
          <a:prstGeom prst="rect">
            <a:avLst/>
          </a:prstGeom>
          <a:solidFill>
            <a:srgbClr val="FFFFFF"/>
          </a:solidFill>
          <a:ln w="9525">
            <a:solidFill>
              <a:srgbClr val="000000"/>
            </a:solidFill>
            <a:miter lim="800000"/>
            <a:headEnd/>
            <a:tailEnd/>
          </a:ln>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pPr algn="ctr"/>
            <a:r>
              <a:rPr lang="hi-IN" sz="900" b="0">
                <a:cs typeface="Times New Roman" panose="02020603050405020304" pitchFamily="18" charset="0"/>
              </a:rPr>
              <a:t>TESTING AND CALIBRATION</a:t>
            </a:r>
            <a:endParaRPr lang="hi-IN" sz="1600">
              <a:cs typeface="Times New Roman" panose="02020603050405020304" pitchFamily="18" charset="0"/>
            </a:endParaRPr>
          </a:p>
          <a:p>
            <a:endParaRPr lang="hi-IN"/>
          </a:p>
        </p:txBody>
      </p:sp>
      <p:sp>
        <p:nvSpPr>
          <p:cNvPr id="11276" name="Text Box 181"/>
          <p:cNvSpPr txBox="1">
            <a:spLocks noChangeArrowheads="1"/>
          </p:cNvSpPr>
          <p:nvPr/>
        </p:nvSpPr>
        <p:spPr bwMode="auto">
          <a:xfrm>
            <a:off x="5583392" y="5244091"/>
            <a:ext cx="1892300" cy="350838"/>
          </a:xfrm>
          <a:prstGeom prst="rect">
            <a:avLst/>
          </a:prstGeom>
          <a:solidFill>
            <a:srgbClr val="FFFFFF"/>
          </a:solidFill>
          <a:ln w="9525">
            <a:solidFill>
              <a:srgbClr val="000000"/>
            </a:solidFill>
            <a:miter lim="800000"/>
            <a:headEnd/>
            <a:tailEnd/>
          </a:ln>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pPr algn="ctr"/>
            <a:r>
              <a:rPr lang="hi-IN" sz="900" b="0">
                <a:cs typeface="Times New Roman" panose="02020603050405020304" pitchFamily="18" charset="0"/>
              </a:rPr>
              <a:t>CONSUMER AFFAIRS</a:t>
            </a:r>
            <a:endParaRPr lang="hi-IN" sz="1600">
              <a:cs typeface="Times New Roman" panose="02020603050405020304" pitchFamily="18" charset="0"/>
            </a:endParaRPr>
          </a:p>
          <a:p>
            <a:endParaRPr lang="hi-IN"/>
          </a:p>
        </p:txBody>
      </p:sp>
      <p:sp>
        <p:nvSpPr>
          <p:cNvPr id="11277" name="Line 185"/>
          <p:cNvSpPr>
            <a:spLocks noChangeShapeType="1"/>
          </p:cNvSpPr>
          <p:nvPr/>
        </p:nvSpPr>
        <p:spPr bwMode="auto">
          <a:xfrm>
            <a:off x="3116417" y="3283529"/>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cxnSp>
        <p:nvCxnSpPr>
          <p:cNvPr id="11278" name="AutoShape 194"/>
          <p:cNvCxnSpPr>
            <a:cxnSpLocks noChangeShapeType="1"/>
          </p:cNvCxnSpPr>
          <p:nvPr/>
        </p:nvCxnSpPr>
        <p:spPr bwMode="auto">
          <a:xfrm rot="5400000">
            <a:off x="3760149" y="4916272"/>
            <a:ext cx="2895600" cy="4603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279" name="Line 195"/>
          <p:cNvSpPr>
            <a:spLocks noChangeShapeType="1"/>
          </p:cNvSpPr>
          <p:nvPr/>
        </p:nvSpPr>
        <p:spPr bwMode="auto">
          <a:xfrm>
            <a:off x="5230967" y="3804229"/>
            <a:ext cx="355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1280" name="Line 196"/>
          <p:cNvSpPr>
            <a:spLocks noChangeShapeType="1"/>
          </p:cNvSpPr>
          <p:nvPr/>
        </p:nvSpPr>
        <p:spPr bwMode="auto">
          <a:xfrm>
            <a:off x="5202392" y="4177291"/>
            <a:ext cx="3889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1281" name="Line 200"/>
          <p:cNvSpPr>
            <a:spLocks noChangeShapeType="1"/>
          </p:cNvSpPr>
          <p:nvPr/>
        </p:nvSpPr>
        <p:spPr bwMode="auto">
          <a:xfrm>
            <a:off x="5202392" y="5472691"/>
            <a:ext cx="3984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1282" name="Line 211"/>
          <p:cNvSpPr>
            <a:spLocks noChangeShapeType="1"/>
          </p:cNvSpPr>
          <p:nvPr/>
        </p:nvSpPr>
        <p:spPr bwMode="auto">
          <a:xfrm>
            <a:off x="3116417" y="3993141"/>
            <a:ext cx="0" cy="304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cxnSp>
        <p:nvCxnSpPr>
          <p:cNvPr id="11283" name="AutoShape 30"/>
          <p:cNvCxnSpPr>
            <a:cxnSpLocks noChangeShapeType="1"/>
          </p:cNvCxnSpPr>
          <p:nvPr/>
        </p:nvCxnSpPr>
        <p:spPr bwMode="auto">
          <a:xfrm>
            <a:off x="3164836" y="1218386"/>
            <a:ext cx="0" cy="16097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84" name="AutoShape 29"/>
          <p:cNvCxnSpPr>
            <a:cxnSpLocks noChangeShapeType="1"/>
          </p:cNvCxnSpPr>
          <p:nvPr/>
        </p:nvCxnSpPr>
        <p:spPr bwMode="auto">
          <a:xfrm>
            <a:off x="3266919" y="1934697"/>
            <a:ext cx="15716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285" name="Text Box 28"/>
          <p:cNvSpPr txBox="1">
            <a:spLocks noChangeArrowheads="1"/>
          </p:cNvSpPr>
          <p:nvPr/>
        </p:nvSpPr>
        <p:spPr bwMode="auto">
          <a:xfrm>
            <a:off x="4808923" y="1545721"/>
            <a:ext cx="2981325" cy="695325"/>
          </a:xfrm>
          <a:prstGeom prst="rect">
            <a:avLst/>
          </a:prstGeom>
          <a:solidFill>
            <a:srgbClr val="FFFFFF"/>
          </a:solidFill>
          <a:ln w="9525">
            <a:solidFill>
              <a:srgbClr val="000000"/>
            </a:solidFill>
            <a:miter lim="800000"/>
            <a:headEnd/>
            <a:tailEnd/>
          </a:ln>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pPr algn="ctr"/>
            <a:r>
              <a:rPr lang="hi-IN" sz="1100" b="0" dirty="0">
                <a:cs typeface="Times New Roman" panose="02020603050405020304" pitchFamily="18" charset="0"/>
              </a:rPr>
              <a:t>VICE PRESIDENT</a:t>
            </a:r>
            <a:endParaRPr lang="ru-RU" sz="1100" b="0" dirty="0"/>
          </a:p>
          <a:p>
            <a:pPr algn="ctr"/>
            <a:r>
              <a:rPr lang="hi-IN" sz="1100" b="0" dirty="0">
                <a:cs typeface="Times New Roman" panose="02020603050405020304" pitchFamily="18" charset="0"/>
              </a:rPr>
              <a:t>Minister of State for Consumer Affairs, food and Public Distribution</a:t>
            </a:r>
            <a:endParaRPr lang="hi-IN" b="0" dirty="0"/>
          </a:p>
        </p:txBody>
      </p:sp>
      <p:cxnSp>
        <p:nvCxnSpPr>
          <p:cNvPr id="11286" name="AutoShape 12"/>
          <p:cNvCxnSpPr>
            <a:cxnSpLocks noChangeShapeType="1"/>
          </p:cNvCxnSpPr>
          <p:nvPr/>
        </p:nvCxnSpPr>
        <p:spPr bwMode="auto">
          <a:xfrm>
            <a:off x="4021292" y="3747079"/>
            <a:ext cx="2762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87" name="AutoShape 11"/>
          <p:cNvCxnSpPr>
            <a:cxnSpLocks noChangeShapeType="1"/>
          </p:cNvCxnSpPr>
          <p:nvPr/>
        </p:nvCxnSpPr>
        <p:spPr bwMode="auto">
          <a:xfrm>
            <a:off x="3995892" y="4551941"/>
            <a:ext cx="3016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88" name="AutoShape 10"/>
          <p:cNvCxnSpPr>
            <a:cxnSpLocks noChangeShapeType="1"/>
          </p:cNvCxnSpPr>
          <p:nvPr/>
        </p:nvCxnSpPr>
        <p:spPr bwMode="auto">
          <a:xfrm>
            <a:off x="4297517" y="3747079"/>
            <a:ext cx="0" cy="8001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89" name="AutoShape 9"/>
          <p:cNvCxnSpPr>
            <a:cxnSpLocks noChangeShapeType="1"/>
          </p:cNvCxnSpPr>
          <p:nvPr/>
        </p:nvCxnSpPr>
        <p:spPr bwMode="auto">
          <a:xfrm flipV="1">
            <a:off x="4630892" y="3345441"/>
            <a:ext cx="0" cy="6508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90" name="AutoShape 8"/>
          <p:cNvCxnSpPr>
            <a:cxnSpLocks noChangeShapeType="1"/>
          </p:cNvCxnSpPr>
          <p:nvPr/>
        </p:nvCxnSpPr>
        <p:spPr bwMode="auto">
          <a:xfrm>
            <a:off x="5202392" y="4558291"/>
            <a:ext cx="37941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291" name="Text Box 7"/>
          <p:cNvSpPr txBox="1">
            <a:spLocks noChangeArrowheads="1"/>
          </p:cNvSpPr>
          <p:nvPr/>
        </p:nvSpPr>
        <p:spPr bwMode="auto">
          <a:xfrm>
            <a:off x="5583392" y="5701291"/>
            <a:ext cx="1916113" cy="371475"/>
          </a:xfrm>
          <a:prstGeom prst="rect">
            <a:avLst/>
          </a:prstGeom>
          <a:solidFill>
            <a:srgbClr val="FFFFFF"/>
          </a:solidFill>
          <a:ln w="9525">
            <a:solidFill>
              <a:srgbClr val="000000"/>
            </a:solidFill>
            <a:miter lim="800000"/>
            <a:headEnd/>
            <a:tailEnd/>
          </a:ln>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pPr algn="ctr"/>
            <a:r>
              <a:rPr lang="hi-IN" sz="900" b="0">
                <a:cs typeface="Times New Roman" panose="02020603050405020304" pitchFamily="18" charset="0"/>
              </a:rPr>
              <a:t>TRAINING ADVISORY COMMITTEE</a:t>
            </a:r>
            <a:endParaRPr lang="hi-IN" sz="1600">
              <a:cs typeface="Times New Roman" panose="02020603050405020304" pitchFamily="18" charset="0"/>
            </a:endParaRPr>
          </a:p>
          <a:p>
            <a:endParaRPr lang="hi-IN"/>
          </a:p>
        </p:txBody>
      </p:sp>
      <p:sp>
        <p:nvSpPr>
          <p:cNvPr id="11292" name="Text Box 6"/>
          <p:cNvSpPr txBox="1">
            <a:spLocks noChangeArrowheads="1"/>
          </p:cNvSpPr>
          <p:nvPr/>
        </p:nvSpPr>
        <p:spPr bwMode="auto">
          <a:xfrm>
            <a:off x="5583392" y="6158491"/>
            <a:ext cx="1916113" cy="423863"/>
          </a:xfrm>
          <a:prstGeom prst="rect">
            <a:avLst/>
          </a:prstGeom>
          <a:solidFill>
            <a:srgbClr val="FFFFFF"/>
          </a:solidFill>
          <a:ln w="9525">
            <a:solidFill>
              <a:srgbClr val="000000"/>
            </a:solidFill>
            <a:miter lim="800000"/>
            <a:headEnd/>
            <a:tailEnd/>
          </a:ln>
        </p:spPr>
        <p:txBody>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pPr algn="ctr"/>
            <a:r>
              <a:rPr lang="hi-IN" sz="900" b="0" dirty="0">
                <a:cs typeface="Times New Roman" panose="02020603050405020304" pitchFamily="18" charset="0"/>
              </a:rPr>
              <a:t>RESEARCH ADVISORY COMMITTEE</a:t>
            </a:r>
            <a:endParaRPr lang="hi-IN" sz="1600" dirty="0">
              <a:cs typeface="Times New Roman" panose="02020603050405020304" pitchFamily="18" charset="0"/>
            </a:endParaRPr>
          </a:p>
          <a:p>
            <a:endParaRPr lang="hi-IN" dirty="0"/>
          </a:p>
        </p:txBody>
      </p:sp>
      <p:sp>
        <p:nvSpPr>
          <p:cNvPr id="11293" name="Line 5"/>
          <p:cNvSpPr>
            <a:spLocks noChangeShapeType="1"/>
          </p:cNvSpPr>
          <p:nvPr/>
        </p:nvSpPr>
        <p:spPr bwMode="auto">
          <a:xfrm>
            <a:off x="5202392" y="5929891"/>
            <a:ext cx="3984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cxnSp>
        <p:nvCxnSpPr>
          <p:cNvPr id="11294" name="AutoShape 4"/>
          <p:cNvCxnSpPr>
            <a:cxnSpLocks noChangeShapeType="1"/>
          </p:cNvCxnSpPr>
          <p:nvPr/>
        </p:nvCxnSpPr>
        <p:spPr bwMode="auto">
          <a:xfrm>
            <a:off x="4630892" y="3345441"/>
            <a:ext cx="3143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295" name="AutoShape 3"/>
          <p:cNvCxnSpPr>
            <a:cxnSpLocks noChangeShapeType="1"/>
          </p:cNvCxnSpPr>
          <p:nvPr/>
        </p:nvCxnSpPr>
        <p:spPr bwMode="auto">
          <a:xfrm flipH="1">
            <a:off x="4297517" y="4012191"/>
            <a:ext cx="33496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296" name="Line 2"/>
          <p:cNvSpPr>
            <a:spLocks noChangeShapeType="1"/>
          </p:cNvSpPr>
          <p:nvPr/>
        </p:nvSpPr>
        <p:spPr bwMode="auto">
          <a:xfrm>
            <a:off x="5202392" y="6387091"/>
            <a:ext cx="381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1297" name="Line 1"/>
          <p:cNvSpPr>
            <a:spLocks noChangeShapeType="1"/>
          </p:cNvSpPr>
          <p:nvPr/>
        </p:nvSpPr>
        <p:spPr bwMode="auto">
          <a:xfrm>
            <a:off x="5202392" y="4939291"/>
            <a:ext cx="3984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1298" name="Rectangle 32"/>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endParaRPr lang="en-US"/>
          </a:p>
        </p:txBody>
      </p:sp>
      <p:sp>
        <p:nvSpPr>
          <p:cNvPr id="11299" name="Rectangle 46"/>
          <p:cNvSpPr>
            <a:spLocks noChangeArrowheads="1"/>
          </p:cNvSpPr>
          <p:nvPr/>
        </p:nvSpPr>
        <p:spPr bwMode="auto">
          <a:xfrm>
            <a:off x="0" y="45720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200" b="1">
                <a:solidFill>
                  <a:srgbClr val="000000"/>
                </a:solidFill>
                <a:latin typeface="Arial" panose="020B0604020202020204" pitchFamily="34" charset="0"/>
                <a:cs typeface="Arial" panose="020B0604020202020204" pitchFamily="34" charset="0"/>
              </a:defRPr>
            </a:lvl1pPr>
            <a:lvl2pPr marL="742950" indent="-285750">
              <a:defRPr sz="2200" b="1">
                <a:solidFill>
                  <a:srgbClr val="000000"/>
                </a:solidFill>
                <a:latin typeface="Arial" panose="020B0604020202020204" pitchFamily="34" charset="0"/>
                <a:cs typeface="Arial" panose="020B0604020202020204" pitchFamily="34" charset="0"/>
              </a:defRPr>
            </a:lvl2pPr>
            <a:lvl3pPr marL="1143000" indent="-228600">
              <a:defRPr sz="2200" b="1">
                <a:solidFill>
                  <a:srgbClr val="000000"/>
                </a:solidFill>
                <a:latin typeface="Arial" panose="020B0604020202020204" pitchFamily="34" charset="0"/>
                <a:cs typeface="Arial" panose="020B0604020202020204" pitchFamily="34" charset="0"/>
              </a:defRPr>
            </a:lvl3pPr>
            <a:lvl4pPr marL="1600200" indent="-228600">
              <a:defRPr sz="2200" b="1">
                <a:solidFill>
                  <a:srgbClr val="000000"/>
                </a:solidFill>
                <a:latin typeface="Arial" panose="020B0604020202020204" pitchFamily="34" charset="0"/>
                <a:cs typeface="Arial" panose="020B0604020202020204" pitchFamily="34" charset="0"/>
              </a:defRPr>
            </a:lvl4pPr>
            <a:lvl5pPr marL="2057400" indent="-228600">
              <a:defRPr sz="2200" b="1">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00"/>
                </a:solidFill>
                <a:latin typeface="Arial" panose="020B0604020202020204" pitchFamily="34" charset="0"/>
                <a:cs typeface="Arial" panose="020B0604020202020204" pitchFamily="34" charset="0"/>
              </a:defRPr>
            </a:lvl9pPr>
          </a:lstStyle>
          <a:p>
            <a:endParaRPr lang="en-US"/>
          </a:p>
        </p:txBody>
      </p:sp>
      <p:sp>
        <p:nvSpPr>
          <p:cNvPr id="36" name="Rectangle 35"/>
          <p:cNvSpPr/>
          <p:nvPr/>
        </p:nvSpPr>
        <p:spPr>
          <a:xfrm>
            <a:off x="7397904" y="2362200"/>
            <a:ext cx="4565495" cy="1323439"/>
          </a:xfrm>
          <a:prstGeom prst="rect">
            <a:avLst/>
          </a:prstGeom>
        </p:spPr>
        <p:txBody>
          <a:bodyPr wrap="square">
            <a:spAutoFit/>
          </a:bodyPr>
          <a:lstStyle/>
          <a:p>
            <a:pPr algn="ctr">
              <a:defRPr/>
            </a:pPr>
            <a:r>
              <a:rPr lang="en-IN"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OF </a:t>
            </a:r>
          </a:p>
          <a:p>
            <a:pPr algn="ctr">
              <a:defRPr/>
            </a:pPr>
            <a:r>
              <a:rPr lang="en-IN"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BIS</a:t>
            </a:r>
          </a:p>
        </p:txBody>
      </p:sp>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59"/>
            <a:ext cx="1672683" cy="996231"/>
          </a:xfrm>
          <a:prstGeom prst="rect">
            <a:avLst/>
          </a:prstGeom>
        </p:spPr>
      </p:pic>
    </p:spTree>
    <p:extLst>
      <p:ext uri="{BB962C8B-B14F-4D97-AF65-F5344CB8AC3E}">
        <p14:creationId xmlns:p14="http://schemas.microsoft.com/office/powerpoint/2010/main" val="405033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37468"/>
          </a:xfrm>
        </p:spPr>
        <p:txBody>
          <a:bodyPr>
            <a:normAutofit fontScale="90000"/>
          </a:bodyPr>
          <a:lstStyle/>
          <a:p>
            <a:pPr algn="ctr"/>
            <a:r>
              <a:rPr lang="en-US" b="1" cap="small" dirty="0">
                <a:solidFill>
                  <a:schemeClr val="bg2">
                    <a:lumMod val="50000"/>
                  </a:schemeClr>
                </a:solidFill>
                <a:effectLst>
                  <a:outerShdw blurRad="38100" dist="38100" dir="2700000" algn="tl">
                    <a:srgbClr val="000000">
                      <a:alpha val="43137"/>
                    </a:srgbClr>
                  </a:outerShdw>
                </a:effectLst>
                <a:latin typeface="Arial Black" panose="020B0A04020102020204" pitchFamily="34" charset="0"/>
              </a:rPr>
              <a:t/>
            </a:r>
            <a:br>
              <a:rPr lang="en-US" b="1" cap="small" dirty="0">
                <a:solidFill>
                  <a:schemeClr val="bg2">
                    <a:lumMod val="50000"/>
                  </a:schemeClr>
                </a:solidFill>
                <a:effectLst>
                  <a:outerShdw blurRad="38100" dist="38100" dir="2700000" algn="tl">
                    <a:srgbClr val="000000">
                      <a:alpha val="43137"/>
                    </a:srgbClr>
                  </a:outerShdw>
                </a:effectLst>
                <a:latin typeface="Arial Black" panose="020B0A04020102020204" pitchFamily="34" charset="0"/>
              </a:rPr>
            </a:br>
            <a:r>
              <a:rPr lang="en-US" b="1" cap="small" dirty="0">
                <a:solidFill>
                  <a:schemeClr val="bg2">
                    <a:lumMod val="50000"/>
                  </a:schemeClr>
                </a:solidFill>
                <a:effectLst>
                  <a:outerShdw blurRad="38100" dist="38100" dir="2700000" algn="tl">
                    <a:srgbClr val="000000">
                      <a:alpha val="43137"/>
                    </a:srgbClr>
                  </a:outerShdw>
                </a:effectLst>
                <a:latin typeface="Arial Black" panose="020B0A04020102020204" pitchFamily="34" charset="0"/>
              </a:rPr>
              <a:t>Process of Standards Development </a:t>
            </a:r>
            <a:br>
              <a:rPr lang="en-US" b="1" cap="small" dirty="0">
                <a:solidFill>
                  <a:schemeClr val="bg2">
                    <a:lumMod val="50000"/>
                  </a:schemeClr>
                </a:solidFill>
                <a:effectLst>
                  <a:outerShdw blurRad="38100" dist="38100" dir="2700000" algn="tl">
                    <a:srgbClr val="000000">
                      <a:alpha val="43137"/>
                    </a:srgbClr>
                  </a:outerShdw>
                </a:effectLst>
                <a:latin typeface="Arial Black" panose="020B0A04020102020204" pitchFamily="34" charset="0"/>
              </a:rPr>
            </a:br>
            <a:r>
              <a:rPr lang="en-US" b="1" cap="small" dirty="0">
                <a:solidFill>
                  <a:schemeClr val="bg2">
                    <a:lumMod val="50000"/>
                  </a:schemeClr>
                </a:solidFill>
                <a:effectLst>
                  <a:outerShdw blurRad="38100" dist="38100" dir="2700000" algn="tl">
                    <a:srgbClr val="000000">
                      <a:alpha val="43137"/>
                    </a:srgbClr>
                  </a:outerShdw>
                </a:effectLst>
                <a:latin typeface="Arial Black" panose="020B0A04020102020204" pitchFamily="34" charset="0"/>
              </a:rPr>
              <a:t>at National Level</a:t>
            </a:r>
            <a:br>
              <a:rPr lang="en-US" b="1" cap="small" dirty="0">
                <a:solidFill>
                  <a:schemeClr val="bg2">
                    <a:lumMod val="50000"/>
                  </a:schemeClr>
                </a:solidFill>
                <a:effectLst>
                  <a:outerShdw blurRad="38100" dist="38100" dir="2700000" algn="tl">
                    <a:srgbClr val="000000">
                      <a:alpha val="43137"/>
                    </a:srgbClr>
                  </a:outerShdw>
                </a:effectLst>
                <a:latin typeface="Arial Black" panose="020B0A04020102020204" pitchFamily="34" charset="0"/>
              </a:rPr>
            </a:br>
            <a:endParaRPr lang="en-US" dirty="0"/>
          </a:p>
        </p:txBody>
      </p:sp>
      <p:sp>
        <p:nvSpPr>
          <p:cNvPr id="40" name="Date Placeholder 19"/>
          <p:cNvSpPr>
            <a:spLocks noGrp="1"/>
          </p:cNvSpPr>
          <p:nvPr>
            <p:ph type="dt" sz="half" idx="10"/>
          </p:nvPr>
        </p:nvSpPr>
        <p:spPr>
          <a:xfrm>
            <a:off x="9000813" y="6004719"/>
            <a:ext cx="1200463" cy="365125"/>
          </a:xfrm>
        </p:spPr>
        <p:txBody>
          <a:bodyPr/>
          <a:lstStyle/>
          <a:p>
            <a:fld id="{3260F909-17CA-4BFE-87FB-0CA66E96B61E}" type="datetime1">
              <a:rPr lang="en-US" smtClean="0"/>
              <a:pPr/>
              <a:t>25-Jun-24</a:t>
            </a:fld>
            <a:endParaRPr lang="en-US" dirty="0"/>
          </a:p>
        </p:txBody>
      </p:sp>
      <p:sp>
        <p:nvSpPr>
          <p:cNvPr id="41" name="Footer Placeholder 21"/>
          <p:cNvSpPr>
            <a:spLocks noGrp="1"/>
          </p:cNvSpPr>
          <p:nvPr>
            <p:ph type="ftr" sz="quarter" idx="11"/>
          </p:nvPr>
        </p:nvSpPr>
        <p:spPr>
          <a:xfrm>
            <a:off x="2358592" y="5974332"/>
            <a:ext cx="5811724" cy="365125"/>
          </a:xfrm>
        </p:spPr>
        <p:txBody>
          <a:bodyPr/>
          <a:lstStyle/>
          <a:p>
            <a:r>
              <a:rPr lang="en-US" dirty="0"/>
              <a:t>Bureau of Indian Standards</a:t>
            </a:r>
          </a:p>
        </p:txBody>
      </p:sp>
      <p:sp>
        <p:nvSpPr>
          <p:cNvPr id="24" name="Rectangle 7"/>
          <p:cNvSpPr txBox="1">
            <a:spLocks noGrp="1" noChangeArrowheads="1"/>
          </p:cNvSpPr>
          <p:nvPr/>
        </p:nvSpPr>
        <p:spPr bwMode="auto">
          <a:xfrm>
            <a:off x="1981200" y="6357938"/>
            <a:ext cx="32921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a:solidFill>
                  <a:schemeClr val="bg2"/>
                </a:solidFill>
              </a:rPr>
              <a:t>International Training Programme, 10 May 2012 </a:t>
            </a:r>
            <a:endParaRPr lang="en-GB" sz="1200">
              <a:solidFill>
                <a:schemeClr val="bg2"/>
              </a:solidFill>
            </a:endParaRPr>
          </a:p>
        </p:txBody>
      </p:sp>
      <p:sp>
        <p:nvSpPr>
          <p:cNvPr id="25" name="Rectangle 2"/>
          <p:cNvSpPr>
            <a:spLocks noChangeArrowheads="1"/>
          </p:cNvSpPr>
          <p:nvPr/>
        </p:nvSpPr>
        <p:spPr bwMode="auto">
          <a:xfrm>
            <a:off x="1646238" y="5455719"/>
            <a:ext cx="9144000" cy="12016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en-IN"/>
          </a:p>
        </p:txBody>
      </p:sp>
      <p:sp>
        <p:nvSpPr>
          <p:cNvPr id="26" name="Text Box 3"/>
          <p:cNvSpPr txBox="1">
            <a:spLocks noChangeArrowheads="1"/>
          </p:cNvSpPr>
          <p:nvPr/>
        </p:nvSpPr>
        <p:spPr bwMode="auto">
          <a:xfrm rot="-5400000">
            <a:off x="5819002" y="1784547"/>
            <a:ext cx="553998" cy="914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sv-SE" sz="2400" b="1" dirty="0">
                <a:latin typeface="Times New Roman" pitchFamily="18" charset="0"/>
              </a:rPr>
              <a:t>Stage 3-5: Building national consensus</a:t>
            </a:r>
          </a:p>
        </p:txBody>
      </p:sp>
      <p:sp>
        <p:nvSpPr>
          <p:cNvPr id="27" name="Text Box 4"/>
          <p:cNvSpPr txBox="1">
            <a:spLocks noChangeArrowheads="1"/>
          </p:cNvSpPr>
          <p:nvPr/>
        </p:nvSpPr>
        <p:spPr bwMode="auto">
          <a:xfrm rot="-5400000">
            <a:off x="5820590" y="1286038"/>
            <a:ext cx="553998" cy="9147176"/>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sv-SE" sz="2400" dirty="0">
                <a:latin typeface="Times" panose="02020603050405020304" pitchFamily="18" charset="0"/>
              </a:rPr>
              <a:t>Stage 2-3: Building consensus among panel/ committee members</a:t>
            </a:r>
          </a:p>
        </p:txBody>
      </p:sp>
      <p:sp>
        <p:nvSpPr>
          <p:cNvPr id="28" name="AutoShape 5"/>
          <p:cNvSpPr>
            <a:spLocks noChangeArrowheads="1"/>
          </p:cNvSpPr>
          <p:nvPr/>
        </p:nvSpPr>
        <p:spPr bwMode="auto">
          <a:xfrm rot="-938344">
            <a:off x="1599978" y="3342764"/>
            <a:ext cx="1765025" cy="2394797"/>
          </a:xfrm>
          <a:prstGeom prst="rightArrow">
            <a:avLst>
              <a:gd name="adj1" fmla="val 52769"/>
              <a:gd name="adj2" fmla="val 68259"/>
            </a:avLst>
          </a:prstGeom>
          <a:solidFill>
            <a:srgbClr val="C4EEC9">
              <a:alpha val="42999"/>
            </a:srgbClr>
          </a:solidFill>
          <a:ln w="9525">
            <a:solidFill>
              <a:schemeClr val="tx1"/>
            </a:solidFill>
            <a:miter lim="800000"/>
            <a:headEnd/>
            <a:tailEnd/>
          </a:ln>
          <a:effectLst/>
        </p:spPr>
        <p:txBody>
          <a:bodyPr wrap="none" anchor="ctr"/>
          <a:lstStyle/>
          <a:p>
            <a:pPr defTabSz="457200">
              <a:defRPr/>
            </a:pPr>
            <a:r>
              <a:rPr lang="en-US" b="1" dirty="0">
                <a:solidFill>
                  <a:srgbClr val="0000FF"/>
                </a:solidFill>
                <a:effectLst>
                  <a:outerShdw blurRad="38100" dist="38100" dir="2700000" algn="tl">
                    <a:srgbClr val="000000"/>
                  </a:outerShdw>
                </a:effectLst>
                <a:latin typeface="Times" panose="02020603050405020304" pitchFamily="18" charset="0"/>
                <a:cs typeface="Arial" charset="0"/>
              </a:rPr>
              <a:t>STAGE 1</a:t>
            </a:r>
          </a:p>
          <a:p>
            <a:pPr defTabSz="457200">
              <a:defRPr/>
            </a:pPr>
            <a:endParaRPr lang="en-US" sz="900" b="1" dirty="0">
              <a:effectLst>
                <a:outerShdw blurRad="38100" dist="38100" dir="2700000" algn="tl">
                  <a:srgbClr val="000000"/>
                </a:outerShdw>
              </a:effectLst>
              <a:latin typeface="Times" panose="02020603050405020304" pitchFamily="18" charset="0"/>
              <a:cs typeface="Arial" charset="0"/>
            </a:endParaRPr>
          </a:p>
          <a:p>
            <a:pPr defTabSz="457200">
              <a:defRPr/>
            </a:pPr>
            <a:r>
              <a:rPr lang="en-US" b="1" dirty="0">
                <a:latin typeface="Times" panose="02020603050405020304" pitchFamily="18" charset="0"/>
                <a:cs typeface="Arial" charset="0"/>
              </a:rPr>
              <a:t>New Work </a:t>
            </a:r>
          </a:p>
          <a:p>
            <a:pPr defTabSz="457200">
              <a:defRPr/>
            </a:pPr>
            <a:r>
              <a:rPr lang="en-US" b="1" dirty="0">
                <a:latin typeface="Times" panose="02020603050405020304" pitchFamily="18" charset="0"/>
                <a:cs typeface="Arial" charset="0"/>
              </a:rPr>
              <a:t>Item Proposal </a:t>
            </a:r>
          </a:p>
          <a:p>
            <a:pPr defTabSz="457200">
              <a:defRPr/>
            </a:pPr>
            <a:r>
              <a:rPr lang="en-US" b="1" dirty="0">
                <a:latin typeface="Times" panose="02020603050405020304" pitchFamily="18" charset="0"/>
                <a:cs typeface="Arial" charset="0"/>
              </a:rPr>
              <a:t>(NWIP)</a:t>
            </a:r>
          </a:p>
        </p:txBody>
      </p:sp>
      <p:sp>
        <p:nvSpPr>
          <p:cNvPr id="29" name="Text Box 6"/>
          <p:cNvSpPr txBox="1">
            <a:spLocks noChangeArrowheads="1"/>
          </p:cNvSpPr>
          <p:nvPr/>
        </p:nvSpPr>
        <p:spPr bwMode="auto">
          <a:xfrm rot="-957940">
            <a:off x="4165600" y="4724401"/>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IN" b="1"/>
          </a:p>
        </p:txBody>
      </p:sp>
      <p:sp>
        <p:nvSpPr>
          <p:cNvPr id="30" name="AutoShape 7"/>
          <p:cNvSpPr>
            <a:spLocks noChangeArrowheads="1"/>
          </p:cNvSpPr>
          <p:nvPr/>
        </p:nvSpPr>
        <p:spPr bwMode="auto">
          <a:xfrm rot="-938344">
            <a:off x="3222930" y="2731824"/>
            <a:ext cx="1585913" cy="2738438"/>
          </a:xfrm>
          <a:prstGeom prst="rightArrow">
            <a:avLst>
              <a:gd name="adj1" fmla="val 52769"/>
              <a:gd name="adj2" fmla="val 68259"/>
            </a:avLst>
          </a:prstGeom>
          <a:solidFill>
            <a:srgbClr val="FFCC00"/>
          </a:solidFill>
          <a:ln w="9525">
            <a:solidFill>
              <a:schemeClr val="tx1"/>
            </a:solidFill>
            <a:miter lim="800000"/>
            <a:headEnd/>
            <a:tailEnd/>
          </a:ln>
          <a:effectLst/>
        </p:spPr>
        <p:txBody>
          <a:bodyPr wrap="none" anchor="ctr"/>
          <a:lstStyle/>
          <a:p>
            <a:pPr defTabSz="457200">
              <a:defRPr/>
            </a:pPr>
            <a:r>
              <a:rPr lang="en-US" b="1" dirty="0">
                <a:solidFill>
                  <a:srgbClr val="0000FF"/>
                </a:solidFill>
                <a:effectLst>
                  <a:outerShdw blurRad="38100" dist="38100" dir="2700000" algn="tl">
                    <a:srgbClr val="000000"/>
                  </a:outerShdw>
                </a:effectLst>
                <a:latin typeface="Times" panose="02020603050405020304" pitchFamily="18" charset="0"/>
                <a:cs typeface="Arial" charset="0"/>
              </a:rPr>
              <a:t>STAGE 2</a:t>
            </a:r>
          </a:p>
          <a:p>
            <a:pPr defTabSz="457200">
              <a:defRPr/>
            </a:pPr>
            <a:endParaRPr lang="en-US" sz="1200" b="1" dirty="0">
              <a:solidFill>
                <a:srgbClr val="0000FF"/>
              </a:solidFill>
              <a:effectLst>
                <a:outerShdw blurRad="38100" dist="38100" dir="2700000" algn="tl">
                  <a:srgbClr val="000000"/>
                </a:outerShdw>
              </a:effectLst>
              <a:latin typeface="Times" panose="02020603050405020304" pitchFamily="18" charset="0"/>
              <a:cs typeface="Arial" charset="0"/>
            </a:endParaRPr>
          </a:p>
          <a:p>
            <a:pPr defTabSz="457200">
              <a:defRPr/>
            </a:pPr>
            <a:r>
              <a:rPr lang="en-US" b="1" dirty="0">
                <a:latin typeface="Times" panose="02020603050405020304" pitchFamily="18" charset="0"/>
                <a:cs typeface="Arial" charset="0"/>
              </a:rPr>
              <a:t>Working </a:t>
            </a:r>
          </a:p>
          <a:p>
            <a:pPr defTabSz="457200">
              <a:defRPr/>
            </a:pPr>
            <a:r>
              <a:rPr lang="en-US" b="1" dirty="0">
                <a:latin typeface="Times" panose="02020603050405020304" pitchFamily="18" charset="0"/>
                <a:cs typeface="Arial" charset="0"/>
              </a:rPr>
              <a:t>Draft</a:t>
            </a:r>
          </a:p>
          <a:p>
            <a:pPr defTabSz="457200">
              <a:defRPr/>
            </a:pPr>
            <a:r>
              <a:rPr lang="en-US" b="1" dirty="0">
                <a:solidFill>
                  <a:srgbClr val="002060"/>
                </a:solidFill>
                <a:latin typeface="Times" panose="02020603050405020304" pitchFamily="18" charset="0"/>
                <a:cs typeface="Arial" charset="0"/>
              </a:rPr>
              <a:t>(WD)</a:t>
            </a:r>
          </a:p>
        </p:txBody>
      </p:sp>
      <p:sp>
        <p:nvSpPr>
          <p:cNvPr id="31" name="AutoShape 8"/>
          <p:cNvSpPr>
            <a:spLocks noChangeArrowheads="1"/>
          </p:cNvSpPr>
          <p:nvPr/>
        </p:nvSpPr>
        <p:spPr bwMode="auto">
          <a:xfrm rot="-938344">
            <a:off x="4591355" y="2271449"/>
            <a:ext cx="1654175" cy="2738438"/>
          </a:xfrm>
          <a:prstGeom prst="rightArrow">
            <a:avLst>
              <a:gd name="adj1" fmla="val 52769"/>
              <a:gd name="adj2" fmla="val 68259"/>
            </a:avLst>
          </a:prstGeom>
          <a:solidFill>
            <a:schemeClr val="accent1"/>
          </a:solidFill>
          <a:ln w="9525">
            <a:solidFill>
              <a:schemeClr val="tx1"/>
            </a:solidFill>
            <a:miter lim="800000"/>
            <a:headEnd/>
            <a:tailEnd/>
          </a:ln>
        </p:spPr>
        <p:txBody>
          <a:bodyPr wrap="none" anchor="ctr"/>
          <a:lstStyle/>
          <a:p>
            <a:pPr defTabSz="457200"/>
            <a:endParaRPr lang="en-IN" b="1">
              <a:solidFill>
                <a:srgbClr val="0000FF"/>
              </a:solidFill>
            </a:endParaRPr>
          </a:p>
        </p:txBody>
      </p:sp>
      <p:sp>
        <p:nvSpPr>
          <p:cNvPr id="32" name="AutoShape 10"/>
          <p:cNvSpPr>
            <a:spLocks noChangeArrowheads="1"/>
          </p:cNvSpPr>
          <p:nvPr/>
        </p:nvSpPr>
        <p:spPr bwMode="auto">
          <a:xfrm rot="-938344">
            <a:off x="7402265" y="1485456"/>
            <a:ext cx="1734448" cy="2675001"/>
          </a:xfrm>
          <a:prstGeom prst="rightArrow">
            <a:avLst>
              <a:gd name="adj1" fmla="val 52769"/>
              <a:gd name="adj2" fmla="val 68259"/>
            </a:avLst>
          </a:prstGeom>
          <a:solidFill>
            <a:schemeClr val="accent1"/>
          </a:solidFill>
          <a:ln w="9525">
            <a:solidFill>
              <a:schemeClr val="tx1"/>
            </a:solidFill>
            <a:miter lim="800000"/>
            <a:headEnd/>
            <a:tailEnd/>
          </a:ln>
          <a:effectLst/>
        </p:spPr>
        <p:txBody>
          <a:bodyPr wrap="none" anchor="ctr"/>
          <a:lstStyle/>
          <a:p>
            <a:pPr defTabSz="457200">
              <a:defRPr/>
            </a:pPr>
            <a:r>
              <a:rPr lang="en-US" b="1" dirty="0">
                <a:solidFill>
                  <a:schemeClr val="accent3">
                    <a:lumMod val="40000"/>
                    <a:lumOff val="60000"/>
                  </a:schemeClr>
                </a:solidFill>
                <a:effectLst>
                  <a:outerShdw blurRad="38100" dist="38100" dir="2700000" algn="tl">
                    <a:srgbClr val="000000"/>
                  </a:outerShdw>
                </a:effectLst>
                <a:latin typeface="Times" panose="02020603050405020304" pitchFamily="18" charset="0"/>
                <a:cs typeface="Arial" charset="0"/>
              </a:rPr>
              <a:t>STAGE 5</a:t>
            </a:r>
          </a:p>
          <a:p>
            <a:pPr defTabSz="457200">
              <a:defRPr/>
            </a:pPr>
            <a:endParaRPr lang="en-US" sz="900" b="1" dirty="0">
              <a:solidFill>
                <a:srgbClr val="0000FF"/>
              </a:solidFill>
              <a:effectLst>
                <a:outerShdw blurRad="38100" dist="38100" dir="2700000" algn="tl">
                  <a:srgbClr val="000000"/>
                </a:outerShdw>
              </a:effectLst>
              <a:latin typeface="Times" panose="02020603050405020304" pitchFamily="18" charset="0"/>
              <a:cs typeface="Arial" charset="0"/>
            </a:endParaRPr>
          </a:p>
          <a:p>
            <a:pPr defTabSz="457200">
              <a:defRPr/>
            </a:pPr>
            <a:r>
              <a:rPr lang="en-US" b="1" dirty="0">
                <a:latin typeface="Times" panose="02020603050405020304" pitchFamily="18" charset="0"/>
                <a:cs typeface="Arial" charset="0"/>
              </a:rPr>
              <a:t>Finalized</a:t>
            </a:r>
          </a:p>
          <a:p>
            <a:pPr defTabSz="457200">
              <a:defRPr/>
            </a:pPr>
            <a:r>
              <a:rPr lang="en-US" b="1" dirty="0">
                <a:latin typeface="Times" panose="02020603050405020304" pitchFamily="18" charset="0"/>
                <a:cs typeface="Arial" charset="0"/>
              </a:rPr>
              <a:t> Draft</a:t>
            </a:r>
          </a:p>
          <a:p>
            <a:pPr defTabSz="457200">
              <a:defRPr/>
            </a:pPr>
            <a:r>
              <a:rPr lang="en-US" b="1" dirty="0">
                <a:solidFill>
                  <a:schemeClr val="tx1">
                    <a:lumMod val="95000"/>
                  </a:schemeClr>
                </a:solidFill>
                <a:latin typeface="Times" panose="02020603050405020304" pitchFamily="18" charset="0"/>
                <a:cs typeface="Arial" charset="0"/>
              </a:rPr>
              <a:t>(F)</a:t>
            </a:r>
          </a:p>
        </p:txBody>
      </p:sp>
      <p:sp>
        <p:nvSpPr>
          <p:cNvPr id="33" name="Oval 11"/>
          <p:cNvSpPr>
            <a:spLocks noChangeArrowheads="1"/>
          </p:cNvSpPr>
          <p:nvPr/>
        </p:nvSpPr>
        <p:spPr bwMode="auto">
          <a:xfrm rot="-889124">
            <a:off x="8967910" y="1358194"/>
            <a:ext cx="1618958" cy="2039340"/>
          </a:xfrm>
          <a:prstGeom prst="ellipse">
            <a:avLst/>
          </a:prstGeom>
          <a:solidFill>
            <a:srgbClr val="00FF00"/>
          </a:solidFill>
          <a:ln w="9525">
            <a:solidFill>
              <a:schemeClr val="tx1"/>
            </a:solidFill>
            <a:round/>
            <a:headEnd/>
            <a:tailEnd/>
          </a:ln>
          <a:effectLst/>
        </p:spPr>
        <p:txBody>
          <a:bodyPr wrap="none" anchor="ctr"/>
          <a:lstStyle/>
          <a:p>
            <a:pPr algn="ctr" defTabSz="457200">
              <a:defRPr/>
            </a:pPr>
            <a:r>
              <a:rPr lang="en-US" b="1" dirty="0">
                <a:solidFill>
                  <a:srgbClr val="0000FF"/>
                </a:solidFill>
                <a:effectLst>
                  <a:outerShdw blurRad="38100" dist="38100" dir="2700000" algn="tl">
                    <a:srgbClr val="000000"/>
                  </a:outerShdw>
                </a:effectLst>
                <a:latin typeface="Times" panose="02020603050405020304" pitchFamily="18" charset="0"/>
                <a:cs typeface="Arial" charset="0"/>
              </a:rPr>
              <a:t>STAGE 6</a:t>
            </a:r>
          </a:p>
          <a:p>
            <a:pPr algn="ctr" defTabSz="457200">
              <a:defRPr/>
            </a:pPr>
            <a:endParaRPr lang="en-US" b="1" dirty="0">
              <a:latin typeface="Times" panose="02020603050405020304" pitchFamily="18" charset="0"/>
              <a:cs typeface="Arial" charset="0"/>
            </a:endParaRPr>
          </a:p>
          <a:p>
            <a:pPr algn="ctr" defTabSz="457200">
              <a:defRPr/>
            </a:pPr>
            <a:r>
              <a:rPr lang="en-US" b="1" dirty="0">
                <a:solidFill>
                  <a:schemeClr val="accent1"/>
                </a:solidFill>
                <a:latin typeface="Times" panose="02020603050405020304" pitchFamily="18" charset="0"/>
                <a:cs typeface="Arial" charset="0"/>
              </a:rPr>
              <a:t>Indian</a:t>
            </a:r>
          </a:p>
          <a:p>
            <a:pPr algn="ctr" defTabSz="457200">
              <a:defRPr/>
            </a:pPr>
            <a:r>
              <a:rPr lang="en-US" b="1" dirty="0">
                <a:solidFill>
                  <a:schemeClr val="accent1"/>
                </a:solidFill>
                <a:latin typeface="Times" panose="02020603050405020304" pitchFamily="18" charset="0"/>
                <a:cs typeface="Arial" charset="0"/>
              </a:rPr>
              <a:t>Standard</a:t>
            </a:r>
          </a:p>
          <a:p>
            <a:pPr algn="ctr" defTabSz="457200">
              <a:defRPr/>
            </a:pPr>
            <a:r>
              <a:rPr lang="en-US" b="1" dirty="0">
                <a:solidFill>
                  <a:srgbClr val="0000FF"/>
                </a:solidFill>
                <a:latin typeface="Times" panose="02020603050405020304" pitchFamily="18" charset="0"/>
                <a:cs typeface="Arial" charset="0"/>
              </a:rPr>
              <a:t>(IS)</a:t>
            </a:r>
          </a:p>
          <a:p>
            <a:pPr algn="ctr" defTabSz="457200">
              <a:defRPr/>
            </a:pPr>
            <a:endParaRPr lang="en-US" dirty="0">
              <a:latin typeface="Arial" charset="0"/>
              <a:cs typeface="Arial" charset="0"/>
            </a:endParaRPr>
          </a:p>
        </p:txBody>
      </p:sp>
      <p:grpSp>
        <p:nvGrpSpPr>
          <p:cNvPr id="34" name="Group 12"/>
          <p:cNvGrpSpPr>
            <a:grpSpLocks/>
          </p:cNvGrpSpPr>
          <p:nvPr/>
        </p:nvGrpSpPr>
        <p:grpSpPr bwMode="auto">
          <a:xfrm>
            <a:off x="4519917" y="2244463"/>
            <a:ext cx="1598612" cy="1527175"/>
            <a:chOff x="2075" y="1053"/>
            <a:chExt cx="1090" cy="962"/>
          </a:xfrm>
        </p:grpSpPr>
        <p:sp>
          <p:nvSpPr>
            <p:cNvPr id="35" name="AutoShape 13"/>
            <p:cNvSpPr>
              <a:spLocks noChangeArrowheads="1"/>
            </p:cNvSpPr>
            <p:nvPr/>
          </p:nvSpPr>
          <p:spPr bwMode="auto">
            <a:xfrm rot="-865212">
              <a:off x="2354" y="1053"/>
              <a:ext cx="811" cy="843"/>
            </a:xfrm>
            <a:prstGeom prst="rtTriangle">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en-IN"/>
            </a:p>
          </p:txBody>
        </p:sp>
        <p:sp>
          <p:nvSpPr>
            <p:cNvPr id="36" name="Rectangle 14"/>
            <p:cNvSpPr>
              <a:spLocks noChangeArrowheads="1"/>
            </p:cNvSpPr>
            <p:nvPr/>
          </p:nvSpPr>
          <p:spPr bwMode="auto">
            <a:xfrm rot="-915058">
              <a:off x="2075" y="1559"/>
              <a:ext cx="528" cy="456"/>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en-IN"/>
            </a:p>
          </p:txBody>
        </p:sp>
      </p:grpSp>
      <p:sp>
        <p:nvSpPr>
          <p:cNvPr id="37" name="Rectangle 15"/>
          <p:cNvSpPr>
            <a:spLocks noChangeArrowheads="1"/>
          </p:cNvSpPr>
          <p:nvPr/>
        </p:nvSpPr>
        <p:spPr bwMode="auto">
          <a:xfrm rot="-961995">
            <a:off x="4367518" y="3046150"/>
            <a:ext cx="1793875" cy="1357313"/>
          </a:xfrm>
          <a:prstGeom prst="rect">
            <a:avLst/>
          </a:prstGeom>
          <a:noFill/>
          <a:ln>
            <a:noFill/>
          </a:ln>
          <a:effectLst/>
        </p:spPr>
        <p:txBody>
          <a:bodyPr>
            <a:spAutoFit/>
          </a:bodyPr>
          <a:lstStyle/>
          <a:p>
            <a:pPr algn="ctr" defTabSz="457200">
              <a:spcBef>
                <a:spcPct val="50000"/>
              </a:spcBef>
              <a:defRPr/>
            </a:pPr>
            <a:r>
              <a:rPr lang="en-US" b="1" dirty="0">
                <a:solidFill>
                  <a:srgbClr val="0000FF"/>
                </a:solidFill>
                <a:effectLst>
                  <a:outerShdw blurRad="38100" dist="38100" dir="2700000" algn="tl">
                    <a:srgbClr val="C0C0C0"/>
                  </a:outerShdw>
                </a:effectLst>
                <a:latin typeface="Times" panose="02020603050405020304" pitchFamily="18" charset="0"/>
                <a:cs typeface="Arial" charset="0"/>
              </a:rPr>
              <a:t>STAGE 3</a:t>
            </a:r>
          </a:p>
          <a:p>
            <a:pPr algn="ctr" defTabSz="457200">
              <a:lnSpc>
                <a:spcPct val="85000"/>
              </a:lnSpc>
              <a:spcBef>
                <a:spcPct val="35000"/>
              </a:spcBef>
              <a:defRPr/>
            </a:pPr>
            <a:r>
              <a:rPr lang="en-US" b="1" dirty="0">
                <a:solidFill>
                  <a:schemeClr val="accent4">
                    <a:lumMod val="50000"/>
                  </a:schemeClr>
                </a:solidFill>
                <a:latin typeface="Times" panose="02020603050405020304" pitchFamily="18" charset="0"/>
                <a:cs typeface="Arial" charset="0"/>
              </a:rPr>
              <a:t>Preliminary</a:t>
            </a:r>
            <a:r>
              <a:rPr lang="en-US" b="1" dirty="0">
                <a:solidFill>
                  <a:schemeClr val="accent3">
                    <a:lumMod val="40000"/>
                    <a:lumOff val="60000"/>
                  </a:schemeClr>
                </a:solidFill>
                <a:latin typeface="Times" panose="02020603050405020304" pitchFamily="18" charset="0"/>
                <a:cs typeface="Arial" charset="0"/>
              </a:rPr>
              <a:t> </a:t>
            </a:r>
          </a:p>
          <a:p>
            <a:pPr algn="ctr" defTabSz="457200">
              <a:lnSpc>
                <a:spcPct val="85000"/>
              </a:lnSpc>
              <a:spcBef>
                <a:spcPct val="35000"/>
              </a:spcBef>
              <a:defRPr/>
            </a:pPr>
            <a:r>
              <a:rPr lang="en-US" b="1" dirty="0">
                <a:solidFill>
                  <a:schemeClr val="tx1">
                    <a:lumMod val="95000"/>
                  </a:schemeClr>
                </a:solidFill>
                <a:latin typeface="Times" panose="02020603050405020304" pitchFamily="18" charset="0"/>
                <a:cs typeface="Arial" charset="0"/>
              </a:rPr>
              <a:t>Draft</a:t>
            </a:r>
          </a:p>
          <a:p>
            <a:pPr algn="ctr" defTabSz="457200">
              <a:lnSpc>
                <a:spcPct val="85000"/>
              </a:lnSpc>
              <a:spcBef>
                <a:spcPct val="35000"/>
              </a:spcBef>
              <a:defRPr/>
            </a:pPr>
            <a:r>
              <a:rPr lang="en-US" b="1" dirty="0">
                <a:solidFill>
                  <a:schemeClr val="tx1">
                    <a:lumMod val="95000"/>
                  </a:schemeClr>
                </a:solidFill>
                <a:latin typeface="Times" panose="02020603050405020304" pitchFamily="18" charset="0"/>
                <a:cs typeface="Arial" charset="0"/>
              </a:rPr>
              <a:t>(P)</a:t>
            </a:r>
          </a:p>
        </p:txBody>
      </p:sp>
      <p:sp>
        <p:nvSpPr>
          <p:cNvPr id="38" name="AutoShape 16"/>
          <p:cNvSpPr>
            <a:spLocks noChangeArrowheads="1"/>
          </p:cNvSpPr>
          <p:nvPr/>
        </p:nvSpPr>
        <p:spPr bwMode="auto">
          <a:xfrm rot="-938344">
            <a:off x="6022216" y="1927984"/>
            <a:ext cx="1538559" cy="2667551"/>
          </a:xfrm>
          <a:prstGeom prst="rightArrow">
            <a:avLst>
              <a:gd name="adj1" fmla="val 52769"/>
              <a:gd name="adj2" fmla="val 68259"/>
            </a:avLst>
          </a:prstGeom>
          <a:solidFill>
            <a:schemeClr val="accent1"/>
          </a:solidFill>
          <a:ln w="9525">
            <a:solidFill>
              <a:schemeClr val="tx1"/>
            </a:solidFill>
            <a:miter lim="800000"/>
            <a:headEnd/>
            <a:tailEnd/>
          </a:ln>
          <a:effectLst/>
        </p:spPr>
        <p:txBody>
          <a:bodyPr wrap="none" anchor="ctr"/>
          <a:lstStyle/>
          <a:p>
            <a:pPr defTabSz="457200">
              <a:defRPr/>
            </a:pPr>
            <a:r>
              <a:rPr lang="en-US" b="1" dirty="0">
                <a:solidFill>
                  <a:schemeClr val="accent3">
                    <a:lumMod val="40000"/>
                    <a:lumOff val="60000"/>
                  </a:schemeClr>
                </a:solidFill>
                <a:effectLst>
                  <a:outerShdw blurRad="38100" dist="38100" dir="2700000" algn="tl">
                    <a:srgbClr val="000000"/>
                  </a:outerShdw>
                </a:effectLst>
                <a:latin typeface="Times" panose="02020603050405020304" pitchFamily="18" charset="0"/>
                <a:cs typeface="Arial" charset="0"/>
              </a:rPr>
              <a:t>STAGE 4</a:t>
            </a:r>
          </a:p>
          <a:p>
            <a:pPr defTabSz="457200">
              <a:defRPr/>
            </a:pPr>
            <a:endParaRPr lang="en-US" sz="900" b="1" dirty="0">
              <a:solidFill>
                <a:srgbClr val="0000FF"/>
              </a:solidFill>
              <a:effectLst>
                <a:outerShdw blurRad="38100" dist="38100" dir="2700000" algn="tl">
                  <a:srgbClr val="000000"/>
                </a:outerShdw>
              </a:effectLst>
              <a:latin typeface="Times" panose="02020603050405020304" pitchFamily="18" charset="0"/>
              <a:cs typeface="Arial" charset="0"/>
            </a:endParaRPr>
          </a:p>
          <a:p>
            <a:pPr defTabSz="457200">
              <a:defRPr/>
            </a:pPr>
            <a:r>
              <a:rPr lang="en-US" b="1" dirty="0">
                <a:latin typeface="Times" panose="02020603050405020304" pitchFamily="18" charset="0"/>
                <a:cs typeface="Arial" charset="0"/>
              </a:rPr>
              <a:t>Wide </a:t>
            </a:r>
          </a:p>
          <a:p>
            <a:pPr defTabSz="457200">
              <a:defRPr/>
            </a:pPr>
            <a:r>
              <a:rPr lang="en-US" b="1" dirty="0">
                <a:latin typeface="Times" panose="02020603050405020304" pitchFamily="18" charset="0"/>
                <a:cs typeface="Arial" charset="0"/>
              </a:rPr>
              <a:t>Circulation</a:t>
            </a:r>
          </a:p>
          <a:p>
            <a:pPr defTabSz="457200">
              <a:defRPr/>
            </a:pPr>
            <a:r>
              <a:rPr lang="en-US" b="1" dirty="0">
                <a:solidFill>
                  <a:schemeClr val="tx1">
                    <a:lumMod val="95000"/>
                  </a:schemeClr>
                </a:solidFill>
                <a:latin typeface="Times" panose="02020603050405020304" pitchFamily="18" charset="0"/>
                <a:cs typeface="Arial" charset="0"/>
              </a:rPr>
              <a:t>(WC)</a:t>
            </a:r>
          </a:p>
        </p:txBody>
      </p:sp>
      <p:graphicFrame>
        <p:nvGraphicFramePr>
          <p:cNvPr id="39" name="Diagram 38"/>
          <p:cNvGraphicFramePr/>
          <p:nvPr>
            <p:extLst>
              <p:ext uri="{D42A27DB-BD31-4B8C-83A1-F6EECF244321}">
                <p14:modId xmlns:p14="http://schemas.microsoft.com/office/powerpoint/2010/main" val="3700389798"/>
              </p:ext>
            </p:extLst>
          </p:nvPr>
        </p:nvGraphicFramePr>
        <p:xfrm>
          <a:off x="7037190" y="4460139"/>
          <a:ext cx="3183820" cy="909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Title 1"/>
          <p:cNvSpPr txBox="1">
            <a:spLocks/>
          </p:cNvSpPr>
          <p:nvPr/>
        </p:nvSpPr>
        <p:spPr>
          <a:xfrm>
            <a:off x="1709738" y="576493"/>
            <a:ext cx="8882063" cy="779492"/>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spc="-100" baseline="0">
                <a:solidFill>
                  <a:schemeClr val="bg1"/>
                </a:solidFill>
                <a:latin typeface="+mj-lt"/>
                <a:ea typeface="+mj-ea"/>
                <a:cs typeface="+mj-cs"/>
              </a:defRPr>
            </a:lvl1pPr>
          </a:lstStyle>
          <a:p>
            <a:pPr algn="ctr"/>
            <a:endParaRPr lang="en-US" sz="3600" b="1" cap="small" dirty="0">
              <a:effectLst>
                <a:outerShdw blurRad="38100" dist="38100" dir="2700000" algn="tl">
                  <a:srgbClr val="000000">
                    <a:alpha val="43000"/>
                  </a:srgbClr>
                </a:outerShdw>
              </a:effectLst>
            </a:endParaRPr>
          </a:p>
          <a:p>
            <a:pPr algn="ctr"/>
            <a:r>
              <a:rPr lang="en-US" sz="3200" b="1" cap="small" dirty="0">
                <a:effectLst>
                  <a:outerShdw blurRad="38100" dist="38100" dir="2700000" algn="tl">
                    <a:srgbClr val="000000">
                      <a:alpha val="43000"/>
                    </a:srgbClr>
                  </a:outerShdw>
                </a:effectLst>
                <a:latin typeface="Times" panose="02020603050405020304" pitchFamily="18" charset="0"/>
              </a:rPr>
              <a:t>Process of Standards Development at National Level</a:t>
            </a:r>
          </a:p>
          <a:p>
            <a:pPr algn="ctr"/>
            <a:endParaRPr lang="en-US" sz="3600" dirty="0"/>
          </a:p>
        </p:txBody>
      </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859"/>
            <a:ext cx="1672683" cy="996231"/>
          </a:xfrm>
          <a:prstGeom prst="rect">
            <a:avLst/>
          </a:prstGeom>
        </p:spPr>
      </p:pic>
      <p:pic>
        <p:nvPicPr>
          <p:cNvPr id="3" name="Google Shape;294;p30" descr="PE01561_">
            <a:extLst>
              <a:ext uri="{FF2B5EF4-FFF2-40B4-BE49-F238E27FC236}">
                <a16:creationId xmlns:a16="http://schemas.microsoft.com/office/drawing/2014/main" xmlns="" id="{9C170898-A6BA-8DB2-89BF-C81805F2B5FD}"/>
              </a:ext>
            </a:extLst>
          </p:cNvPr>
          <p:cNvPicPr preferRelativeResize="0"/>
          <p:nvPr/>
        </p:nvPicPr>
        <p:blipFill rotWithShape="1">
          <a:blip r:embed="rId9">
            <a:alphaModFix/>
          </a:blip>
          <a:srcRect/>
          <a:stretch/>
        </p:blipFill>
        <p:spPr>
          <a:xfrm>
            <a:off x="9833548" y="3043003"/>
            <a:ext cx="2167201" cy="1618938"/>
          </a:xfrm>
          <a:prstGeom prst="rect">
            <a:avLst/>
          </a:prstGeom>
          <a:noFill/>
          <a:ln>
            <a:noFill/>
          </a:ln>
        </p:spPr>
      </p:pic>
    </p:spTree>
    <p:extLst>
      <p:ext uri="{BB962C8B-B14F-4D97-AF65-F5344CB8AC3E}">
        <p14:creationId xmlns:p14="http://schemas.microsoft.com/office/powerpoint/2010/main" val="227601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pSp>
        <p:nvGrpSpPr>
          <p:cNvPr id="305" name="Google Shape;305;p31"/>
          <p:cNvGrpSpPr/>
          <p:nvPr/>
        </p:nvGrpSpPr>
        <p:grpSpPr>
          <a:xfrm>
            <a:off x="1672683" y="1800857"/>
            <a:ext cx="5709812" cy="3486947"/>
            <a:chOff x="-120028" y="116678"/>
            <a:chExt cx="5709812" cy="3486947"/>
          </a:xfrm>
        </p:grpSpPr>
        <p:sp>
          <p:nvSpPr>
            <p:cNvPr id="306" name="Google Shape;306;p31"/>
            <p:cNvSpPr/>
            <p:nvPr/>
          </p:nvSpPr>
          <p:spPr>
            <a:xfrm>
              <a:off x="2144467" y="2167409"/>
              <a:ext cx="1430418" cy="1436216"/>
            </a:xfrm>
            <a:prstGeom prst="ellipse">
              <a:avLst/>
            </a:prstGeom>
            <a:solidFill>
              <a:srgbClr val="FFCC00"/>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07" name="Google Shape;307;p31"/>
            <p:cNvSpPr txBox="1"/>
            <p:nvPr/>
          </p:nvSpPr>
          <p:spPr>
            <a:xfrm>
              <a:off x="2262149" y="2360860"/>
              <a:ext cx="1168162" cy="995100"/>
            </a:xfrm>
            <a:prstGeom prst="rect">
              <a:avLst/>
            </a:prstGeom>
            <a:noFill/>
            <a:ln>
              <a:noFill/>
            </a:ln>
          </p:spPr>
          <p:txBody>
            <a:bodyPr spcFirstLastPara="1" wrap="square" lIns="11433" tIns="11433" rIns="11433" bIns="11433" anchor="ctr" anchorCtr="0">
              <a:noAutofit/>
            </a:bodyPr>
            <a:lstStyle/>
            <a:p>
              <a:pPr algn="ctr">
                <a:lnSpc>
                  <a:spcPct val="90000"/>
                </a:lnSpc>
                <a:buClr>
                  <a:srgbClr val="757070"/>
                </a:buClr>
                <a:buSzPts val="1400"/>
              </a:pPr>
              <a:r>
                <a:rPr lang="en-US" sz="1867" b="1" dirty="0">
                  <a:latin typeface="Times" panose="02020603050405020304" pitchFamily="18" charset="0"/>
                  <a:ea typeface="Calibri"/>
                  <a:cs typeface="Calibri"/>
                  <a:sym typeface="Calibri"/>
                </a:rPr>
                <a:t>National Standards</a:t>
              </a:r>
              <a:endParaRPr sz="1467" dirty="0">
                <a:latin typeface="Times" panose="02020603050405020304" pitchFamily="18" charset="0"/>
                <a:ea typeface="Arial"/>
                <a:cs typeface="Arial"/>
                <a:sym typeface="Arial"/>
              </a:endParaRPr>
            </a:p>
          </p:txBody>
        </p:sp>
        <p:sp>
          <p:nvSpPr>
            <p:cNvPr id="308" name="Google Shape;308;p31"/>
            <p:cNvSpPr/>
            <p:nvPr/>
          </p:nvSpPr>
          <p:spPr>
            <a:xfrm rot="10764734">
              <a:off x="782828" y="2685124"/>
              <a:ext cx="1286768" cy="401122"/>
            </a:xfrm>
            <a:prstGeom prst="leftArrow">
              <a:avLst>
                <a:gd name="adj1" fmla="val 60000"/>
                <a:gd name="adj2" fmla="val 50000"/>
              </a:avLst>
            </a:prstGeom>
            <a:solidFill>
              <a:schemeClr val="accent2"/>
            </a:solidFill>
            <a:ln>
              <a:noFill/>
            </a:ln>
          </p:spPr>
          <p:txBody>
            <a:bodyPr spcFirstLastPara="1" wrap="square" lIns="91433" tIns="91433" rIns="91433" bIns="91433"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09" name="Google Shape;309;p31"/>
            <p:cNvSpPr/>
            <p:nvPr/>
          </p:nvSpPr>
          <p:spPr>
            <a:xfrm>
              <a:off x="-120028" y="2560074"/>
              <a:ext cx="1806000" cy="6642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0" name="Google Shape;310;p31"/>
            <p:cNvSpPr txBox="1"/>
            <p:nvPr/>
          </p:nvSpPr>
          <p:spPr>
            <a:xfrm>
              <a:off x="-100574" y="2579528"/>
              <a:ext cx="1767000" cy="625200"/>
            </a:xfrm>
            <a:prstGeom prst="rect">
              <a:avLst/>
            </a:prstGeom>
            <a:noFill/>
            <a:ln>
              <a:noFill/>
            </a:ln>
          </p:spPr>
          <p:txBody>
            <a:bodyPr spcFirstLastPara="1" wrap="square" lIns="43800" tIns="43800" rIns="43800" bIns="43800" anchor="ctr" anchorCtr="0">
              <a:noAutofit/>
            </a:bodyPr>
            <a:lstStyle/>
            <a:p>
              <a:pPr algn="ctr">
                <a:lnSpc>
                  <a:spcPct val="90000"/>
                </a:lnSpc>
                <a:buClr>
                  <a:schemeClr val="lt1"/>
                </a:buClr>
                <a:buSzPts val="1700"/>
              </a:pPr>
              <a:r>
                <a:rPr lang="en-US" sz="2267" b="1" dirty="0">
                  <a:solidFill>
                    <a:schemeClr val="lt1"/>
                  </a:solidFill>
                  <a:latin typeface="Times" panose="02020603050405020304" pitchFamily="18" charset="0"/>
                  <a:ea typeface="Arial"/>
                  <a:cs typeface="Arial"/>
                  <a:sym typeface="Arial"/>
                </a:rPr>
                <a:t>Consumers</a:t>
              </a:r>
              <a:endParaRPr sz="1467" dirty="0">
                <a:solidFill>
                  <a:srgbClr val="000000"/>
                </a:solidFill>
                <a:latin typeface="Times" panose="02020603050405020304" pitchFamily="18" charset="0"/>
                <a:ea typeface="Arial"/>
                <a:cs typeface="Arial"/>
                <a:sym typeface="Arial"/>
              </a:endParaRPr>
            </a:p>
          </p:txBody>
        </p:sp>
        <p:sp>
          <p:nvSpPr>
            <p:cNvPr id="311" name="Google Shape;311;p31"/>
            <p:cNvSpPr/>
            <p:nvPr/>
          </p:nvSpPr>
          <p:spPr>
            <a:xfrm rot="-8213599">
              <a:off x="1104951" y="1684009"/>
              <a:ext cx="1354778" cy="401145"/>
            </a:xfrm>
            <a:prstGeom prst="leftArrow">
              <a:avLst>
                <a:gd name="adj1" fmla="val 60000"/>
                <a:gd name="adj2" fmla="val 50000"/>
              </a:avLst>
            </a:prstGeom>
            <a:solidFill>
              <a:schemeClr val="accent3"/>
            </a:solidFill>
            <a:ln>
              <a:noFill/>
            </a:ln>
          </p:spPr>
          <p:txBody>
            <a:bodyPr spcFirstLastPara="1" wrap="square" lIns="91433" tIns="91433" rIns="91433" bIns="91433"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2" name="Google Shape;312;p31"/>
            <p:cNvSpPr/>
            <p:nvPr/>
          </p:nvSpPr>
          <p:spPr>
            <a:xfrm>
              <a:off x="400351" y="1078388"/>
              <a:ext cx="1774800" cy="664200"/>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3" name="Google Shape;313;p31"/>
            <p:cNvSpPr txBox="1"/>
            <p:nvPr/>
          </p:nvSpPr>
          <p:spPr>
            <a:xfrm>
              <a:off x="419805" y="1097842"/>
              <a:ext cx="1735800" cy="625200"/>
            </a:xfrm>
            <a:prstGeom prst="rect">
              <a:avLst/>
            </a:prstGeom>
            <a:noFill/>
            <a:ln>
              <a:noFill/>
            </a:ln>
          </p:spPr>
          <p:txBody>
            <a:bodyPr spcFirstLastPara="1" wrap="square" lIns="43800" tIns="43800" rIns="43800" bIns="43800" anchor="ctr" anchorCtr="0">
              <a:noAutofit/>
            </a:bodyPr>
            <a:lstStyle/>
            <a:p>
              <a:pPr algn="ctr">
                <a:lnSpc>
                  <a:spcPct val="90000"/>
                </a:lnSpc>
                <a:buClr>
                  <a:schemeClr val="lt1"/>
                </a:buClr>
                <a:buSzPts val="1700"/>
              </a:pPr>
              <a:r>
                <a:rPr lang="en-US" sz="2267" b="1" dirty="0">
                  <a:solidFill>
                    <a:schemeClr val="lt1"/>
                  </a:solidFill>
                  <a:latin typeface="Times" panose="02020603050405020304" pitchFamily="18" charset="0"/>
                  <a:ea typeface="Arial"/>
                  <a:cs typeface="Arial"/>
                  <a:sym typeface="Arial"/>
                </a:rPr>
                <a:t>Industry</a:t>
              </a:r>
              <a:endParaRPr sz="1467" dirty="0">
                <a:solidFill>
                  <a:srgbClr val="000000"/>
                </a:solidFill>
                <a:latin typeface="Times" panose="02020603050405020304" pitchFamily="18" charset="0"/>
                <a:ea typeface="Arial"/>
                <a:cs typeface="Arial"/>
                <a:sym typeface="Arial"/>
              </a:endParaRPr>
            </a:p>
          </p:txBody>
        </p:sp>
        <p:sp>
          <p:nvSpPr>
            <p:cNvPr id="314" name="Google Shape;314;p31"/>
            <p:cNvSpPr/>
            <p:nvPr/>
          </p:nvSpPr>
          <p:spPr>
            <a:xfrm rot="-5117640">
              <a:off x="2205824" y="1166936"/>
              <a:ext cx="1411458" cy="419621"/>
            </a:xfrm>
            <a:prstGeom prst="leftArrow">
              <a:avLst>
                <a:gd name="adj1" fmla="val 60000"/>
                <a:gd name="adj2" fmla="val 50000"/>
              </a:avLst>
            </a:prstGeom>
            <a:solidFill>
              <a:srgbClr val="C00000"/>
            </a:solidFill>
            <a:ln>
              <a:noFill/>
            </a:ln>
          </p:spPr>
          <p:txBody>
            <a:bodyPr spcFirstLastPara="1" wrap="square" lIns="91433" tIns="91433" rIns="91433" bIns="91433"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5" name="Google Shape;315;p31"/>
            <p:cNvSpPr/>
            <p:nvPr/>
          </p:nvSpPr>
          <p:spPr>
            <a:xfrm>
              <a:off x="2116489" y="116678"/>
              <a:ext cx="1650300" cy="1102800"/>
            </a:xfrm>
            <a:prstGeom prst="roundRect">
              <a:avLst>
                <a:gd name="adj" fmla="val 10000"/>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6" name="Google Shape;316;p31"/>
            <p:cNvSpPr txBox="1"/>
            <p:nvPr/>
          </p:nvSpPr>
          <p:spPr>
            <a:xfrm>
              <a:off x="2116489" y="148974"/>
              <a:ext cx="1618096" cy="1038000"/>
            </a:xfrm>
            <a:prstGeom prst="rect">
              <a:avLst/>
            </a:prstGeom>
            <a:noFill/>
            <a:ln>
              <a:noFill/>
            </a:ln>
          </p:spPr>
          <p:txBody>
            <a:bodyPr spcFirstLastPara="1" wrap="square" lIns="30467" tIns="30467" rIns="30467" bIns="30467" anchor="ctr" anchorCtr="0">
              <a:noAutofit/>
            </a:bodyPr>
            <a:lstStyle/>
            <a:p>
              <a:pPr algn="ctr">
                <a:lnSpc>
                  <a:spcPct val="90000"/>
                </a:lnSpc>
                <a:buClr>
                  <a:schemeClr val="lt1"/>
                </a:buClr>
                <a:buSzPts val="1200"/>
              </a:pPr>
              <a:r>
                <a:rPr lang="en-US" sz="1600" b="1" dirty="0">
                  <a:solidFill>
                    <a:schemeClr val="lt1"/>
                  </a:solidFill>
                  <a:latin typeface="Times" panose="02020603050405020304" pitchFamily="18" charset="0"/>
                  <a:ea typeface="Arial"/>
                  <a:cs typeface="Arial"/>
                  <a:sym typeface="Arial"/>
                </a:rPr>
                <a:t>Technologists/</a:t>
              </a:r>
            </a:p>
            <a:p>
              <a:pPr algn="ctr">
                <a:lnSpc>
                  <a:spcPct val="90000"/>
                </a:lnSpc>
                <a:buClr>
                  <a:schemeClr val="lt1"/>
                </a:buClr>
                <a:buSzPts val="1200"/>
              </a:pPr>
              <a:r>
                <a:rPr lang="en-US" sz="1600" b="1" dirty="0">
                  <a:solidFill>
                    <a:schemeClr val="lt1"/>
                  </a:solidFill>
                  <a:latin typeface="Times" panose="02020603050405020304" pitchFamily="18" charset="0"/>
                  <a:ea typeface="Arial"/>
                  <a:cs typeface="Arial"/>
                  <a:sym typeface="Arial"/>
                </a:rPr>
                <a:t>Experts</a:t>
              </a:r>
              <a:endParaRPr sz="1467" dirty="0">
                <a:solidFill>
                  <a:srgbClr val="000000"/>
                </a:solidFill>
                <a:latin typeface="Times" panose="02020603050405020304" pitchFamily="18" charset="0"/>
                <a:ea typeface="Arial"/>
                <a:cs typeface="Arial"/>
                <a:sym typeface="Arial"/>
              </a:endParaRPr>
            </a:p>
          </p:txBody>
        </p:sp>
        <p:sp>
          <p:nvSpPr>
            <p:cNvPr id="317" name="Google Shape;317;p31"/>
            <p:cNvSpPr/>
            <p:nvPr/>
          </p:nvSpPr>
          <p:spPr>
            <a:xfrm rot="-2700000">
              <a:off x="3210219" y="1664927"/>
              <a:ext cx="1287217" cy="400930"/>
            </a:xfrm>
            <a:prstGeom prst="leftArrow">
              <a:avLst>
                <a:gd name="adj1" fmla="val 60000"/>
                <a:gd name="adj2" fmla="val 50000"/>
              </a:avLst>
            </a:prstGeom>
            <a:solidFill>
              <a:srgbClr val="4372C3"/>
            </a:solidFill>
            <a:ln>
              <a:noFill/>
            </a:ln>
          </p:spPr>
          <p:txBody>
            <a:bodyPr spcFirstLastPara="1" wrap="square" lIns="91433" tIns="91433" rIns="91433" bIns="91433"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8" name="Google Shape;318;p31"/>
            <p:cNvSpPr/>
            <p:nvPr/>
          </p:nvSpPr>
          <p:spPr>
            <a:xfrm>
              <a:off x="3487900" y="1136042"/>
              <a:ext cx="1641900" cy="54900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9" name="Google Shape;319;p31"/>
            <p:cNvSpPr txBox="1"/>
            <p:nvPr/>
          </p:nvSpPr>
          <p:spPr>
            <a:xfrm>
              <a:off x="3503977" y="1152119"/>
              <a:ext cx="1609800" cy="516900"/>
            </a:xfrm>
            <a:prstGeom prst="rect">
              <a:avLst/>
            </a:prstGeom>
            <a:noFill/>
            <a:ln>
              <a:noFill/>
            </a:ln>
          </p:spPr>
          <p:txBody>
            <a:bodyPr spcFirstLastPara="1" wrap="square" lIns="26667" tIns="26667" rIns="26667" bIns="26667" anchor="ctr" anchorCtr="0">
              <a:noAutofit/>
            </a:bodyPr>
            <a:lstStyle/>
            <a:p>
              <a:pPr algn="ctr">
                <a:lnSpc>
                  <a:spcPct val="90000"/>
                </a:lnSpc>
                <a:buClr>
                  <a:schemeClr val="lt1"/>
                </a:buClr>
                <a:buSzPts val="1100"/>
              </a:pPr>
              <a:r>
                <a:rPr lang="en-US" sz="1467" b="1" dirty="0">
                  <a:solidFill>
                    <a:schemeClr val="lt1"/>
                  </a:solidFill>
                  <a:latin typeface="Times" panose="02020603050405020304" pitchFamily="18" charset="0"/>
                  <a:ea typeface="Arial"/>
                  <a:cs typeface="Arial"/>
                  <a:sym typeface="Arial"/>
                </a:rPr>
                <a:t>Government Bodies</a:t>
              </a:r>
              <a:endParaRPr sz="1467" dirty="0">
                <a:solidFill>
                  <a:srgbClr val="000000"/>
                </a:solidFill>
                <a:latin typeface="Times" panose="02020603050405020304" pitchFamily="18" charset="0"/>
                <a:ea typeface="Arial"/>
                <a:cs typeface="Arial"/>
                <a:sym typeface="Arial"/>
              </a:endParaRPr>
            </a:p>
          </p:txBody>
        </p:sp>
        <p:sp>
          <p:nvSpPr>
            <p:cNvPr id="320" name="Google Shape;320;p31"/>
            <p:cNvSpPr/>
            <p:nvPr/>
          </p:nvSpPr>
          <p:spPr>
            <a:xfrm>
              <a:off x="3626861" y="2670586"/>
              <a:ext cx="1287000" cy="401100"/>
            </a:xfrm>
            <a:prstGeom prst="leftArrow">
              <a:avLst>
                <a:gd name="adj1" fmla="val 60000"/>
                <a:gd name="adj2" fmla="val 50000"/>
              </a:avLst>
            </a:prstGeom>
            <a:solidFill>
              <a:schemeClr val="accent6"/>
            </a:solidFill>
            <a:ln>
              <a:noFill/>
            </a:ln>
          </p:spPr>
          <p:txBody>
            <a:bodyPr spcFirstLastPara="1" wrap="square" lIns="91433" tIns="91433" rIns="91433" bIns="91433"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21" name="Google Shape;321;p31"/>
            <p:cNvSpPr/>
            <p:nvPr/>
          </p:nvSpPr>
          <p:spPr>
            <a:xfrm>
              <a:off x="4237984" y="2596692"/>
              <a:ext cx="1351800" cy="549000"/>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22" name="Google Shape;322;p31"/>
            <p:cNvSpPr txBox="1"/>
            <p:nvPr/>
          </p:nvSpPr>
          <p:spPr>
            <a:xfrm>
              <a:off x="4254061" y="2612769"/>
              <a:ext cx="1319700" cy="516900"/>
            </a:xfrm>
            <a:prstGeom prst="rect">
              <a:avLst/>
            </a:prstGeom>
            <a:noFill/>
            <a:ln>
              <a:noFill/>
            </a:ln>
          </p:spPr>
          <p:txBody>
            <a:bodyPr spcFirstLastPara="1" wrap="square" lIns="38100" tIns="38100" rIns="38100" bIns="38100" anchor="ctr" anchorCtr="0">
              <a:noAutofit/>
            </a:bodyPr>
            <a:lstStyle/>
            <a:p>
              <a:pPr algn="ctr">
                <a:lnSpc>
                  <a:spcPct val="90000"/>
                </a:lnSpc>
                <a:buClr>
                  <a:schemeClr val="lt1"/>
                </a:buClr>
                <a:buSzPts val="1500"/>
              </a:pPr>
              <a:r>
                <a:rPr lang="en-US" sz="2000" b="1" dirty="0">
                  <a:solidFill>
                    <a:schemeClr val="lt1"/>
                  </a:solidFill>
                  <a:latin typeface="Times" panose="02020603050405020304" pitchFamily="18" charset="0"/>
                  <a:ea typeface="Arial"/>
                  <a:cs typeface="Arial"/>
                  <a:sym typeface="Arial"/>
                </a:rPr>
                <a:t>Academia</a:t>
              </a:r>
              <a:endParaRPr sz="1467" dirty="0">
                <a:solidFill>
                  <a:srgbClr val="000000"/>
                </a:solidFill>
                <a:latin typeface="Times" panose="02020603050405020304" pitchFamily="18" charset="0"/>
                <a:ea typeface="Arial"/>
                <a:cs typeface="Arial"/>
                <a:sym typeface="Arial"/>
              </a:endParaRPr>
            </a:p>
          </p:txBody>
        </p:sp>
      </p:grpSp>
      <p:sp>
        <p:nvSpPr>
          <p:cNvPr id="323" name="Google Shape;323;p31"/>
          <p:cNvSpPr txBox="1">
            <a:spLocks noGrp="1"/>
          </p:cNvSpPr>
          <p:nvPr>
            <p:ph type="title"/>
          </p:nvPr>
        </p:nvSpPr>
        <p:spPr>
          <a:xfrm>
            <a:off x="1953525" y="1083435"/>
            <a:ext cx="8520800" cy="572800"/>
          </a:xfrm>
          <a:prstGeom prst="rect">
            <a:avLst/>
          </a:prstGeom>
          <a:noFill/>
          <a:ln>
            <a:noFill/>
          </a:ln>
        </p:spPr>
        <p:txBody>
          <a:bodyPr spcFirstLastPara="1" vert="horz" wrap="square" lIns="91433" tIns="45700" rIns="91433" bIns="45700" rtlCol="0" anchor="ctr" anchorCtr="0">
            <a:normAutofit fontScale="90000"/>
          </a:bodyPr>
          <a:lstStyle/>
          <a:p>
            <a:pPr algn="l">
              <a:spcBef>
                <a:spcPts val="0"/>
              </a:spcBef>
              <a:buClr>
                <a:srgbClr val="757070"/>
              </a:buClr>
              <a:buSzPct val="117857"/>
            </a:pPr>
            <a:r>
              <a:rPr lang="en-US" b="1" dirty="0">
                <a:latin typeface="Times" panose="02020603050405020304" pitchFamily="18" charset="0"/>
                <a:ea typeface="Calibri"/>
                <a:cs typeface="Calibri"/>
                <a:sym typeface="Calibri"/>
              </a:rPr>
              <a:t>National Standards Development</a:t>
            </a:r>
            <a:endParaRPr dirty="0">
              <a:latin typeface="Times" panose="02020603050405020304" pitchFamily="18" charset="0"/>
            </a:endParaRPr>
          </a:p>
        </p:txBody>
      </p:sp>
      <p:pic>
        <p:nvPicPr>
          <p:cNvPr id="324" name="Google Shape;324;p31"/>
          <p:cNvPicPr preferRelativeResize="0"/>
          <p:nvPr/>
        </p:nvPicPr>
        <p:blipFill rotWithShape="1">
          <a:blip r:embed="rId3">
            <a:alphaModFix/>
          </a:blip>
          <a:srcRect/>
          <a:stretch/>
        </p:blipFill>
        <p:spPr>
          <a:xfrm>
            <a:off x="8747125" y="5211764"/>
            <a:ext cx="1727200" cy="788987"/>
          </a:xfrm>
          <a:prstGeom prst="rect">
            <a:avLst/>
          </a:prstGeom>
          <a:noFill/>
          <a:ln>
            <a:noFill/>
          </a:ln>
        </p:spPr>
      </p:pic>
      <p:graphicFrame>
        <p:nvGraphicFramePr>
          <p:cNvPr id="325" name="Google Shape;325;p31"/>
          <p:cNvGraphicFramePr/>
          <p:nvPr>
            <p:extLst>
              <p:ext uri="{D42A27DB-BD31-4B8C-83A1-F6EECF244321}">
                <p14:modId xmlns:p14="http://schemas.microsoft.com/office/powerpoint/2010/main" val="306189723"/>
              </p:ext>
            </p:extLst>
          </p:nvPr>
        </p:nvGraphicFramePr>
        <p:xfrm>
          <a:off x="7543801" y="2292351"/>
          <a:ext cx="2792400" cy="2621640"/>
        </p:xfrm>
        <a:graphic>
          <a:graphicData uri="http://schemas.openxmlformats.org/drawingml/2006/table">
            <a:tbl>
              <a:tblPr firstRow="1" bandRow="1">
                <a:noFill/>
              </a:tblPr>
              <a:tblGrid>
                <a:gridCol w="1847167">
                  <a:extLst>
                    <a:ext uri="{9D8B030D-6E8A-4147-A177-3AD203B41FA5}">
                      <a16:colId xmlns:a16="http://schemas.microsoft.com/office/drawing/2014/main" xmlns="" val="20000"/>
                    </a:ext>
                  </a:extLst>
                </a:gridCol>
                <a:gridCol w="945233">
                  <a:extLst>
                    <a:ext uri="{9D8B030D-6E8A-4147-A177-3AD203B41FA5}">
                      <a16:colId xmlns:a16="http://schemas.microsoft.com/office/drawing/2014/main" xmlns="" val="20001"/>
                    </a:ext>
                  </a:extLst>
                </a:gridCol>
              </a:tblGrid>
              <a:tr h="637560">
                <a:tc>
                  <a:txBody>
                    <a:bodyPr/>
                    <a:lstStyle/>
                    <a:p>
                      <a:pPr marL="0" marR="0" lvl="0" indent="0" algn="l" rtl="0">
                        <a:lnSpc>
                          <a:spcPct val="100000"/>
                        </a:lnSpc>
                        <a:spcBef>
                          <a:spcPts val="0"/>
                        </a:spcBef>
                        <a:spcAft>
                          <a:spcPts val="0"/>
                        </a:spcAft>
                        <a:buClr>
                          <a:srgbClr val="000000"/>
                        </a:buClr>
                        <a:buSzPts val="1400"/>
                        <a:buFont typeface="Arial"/>
                        <a:buNone/>
                      </a:pPr>
                      <a:r>
                        <a:rPr lang="en-US" sz="1900" b="1" u="none" strike="noStrike" cap="none" dirty="0">
                          <a:latin typeface="Times" panose="02020603050405020304" pitchFamily="18" charset="0"/>
                        </a:rPr>
                        <a:t>Divisional Councils</a:t>
                      </a:r>
                      <a:endParaRPr sz="1500" u="none" strike="noStrike" cap="none" dirty="0">
                        <a:latin typeface="Times" panose="02020603050405020304" pitchFamily="18" charset="0"/>
                      </a:endParaRPr>
                    </a:p>
                  </a:txBody>
                  <a:tcPr marL="68567" marR="68567" marT="34300" marB="3430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900" b="1" u="none" strike="noStrike" cap="none">
                          <a:latin typeface="Times" panose="02020603050405020304" pitchFamily="18" charset="0"/>
                        </a:rPr>
                        <a:t>15</a:t>
                      </a:r>
                      <a:endParaRPr sz="1500" u="none" strike="noStrike" cap="none">
                        <a:latin typeface="Times" panose="02020603050405020304" pitchFamily="18" charset="0"/>
                      </a:endParaRPr>
                    </a:p>
                  </a:txBody>
                  <a:tcPr marL="68567" marR="68567" marT="34300" marB="3430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0"/>
                  </a:ext>
                </a:extLst>
              </a:tr>
              <a:tr h="637560">
                <a:tc>
                  <a:txBody>
                    <a:bodyPr/>
                    <a:lstStyle/>
                    <a:p>
                      <a:pPr marL="0" marR="0" lvl="0" indent="0" algn="l" rtl="0">
                        <a:lnSpc>
                          <a:spcPct val="100000"/>
                        </a:lnSpc>
                        <a:spcBef>
                          <a:spcPts val="0"/>
                        </a:spcBef>
                        <a:spcAft>
                          <a:spcPts val="0"/>
                        </a:spcAft>
                        <a:buClr>
                          <a:srgbClr val="000000"/>
                        </a:buClr>
                        <a:buSzPts val="1400"/>
                        <a:buFont typeface="Arial"/>
                        <a:buNone/>
                      </a:pPr>
                      <a:r>
                        <a:rPr lang="en-US" sz="1900" b="1" u="none" strike="noStrike" cap="none">
                          <a:latin typeface="Times" panose="02020603050405020304" pitchFamily="18" charset="0"/>
                        </a:rPr>
                        <a:t>Sectional Committees</a:t>
                      </a:r>
                      <a:endParaRPr sz="1500" u="none" strike="noStrike" cap="none">
                        <a:latin typeface="Times" panose="02020603050405020304" pitchFamily="18" charset="0"/>
                      </a:endParaRPr>
                    </a:p>
                  </a:txBody>
                  <a:tcPr marL="68567" marR="68567" marT="34300" marB="3430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900" b="1" u="none" strike="noStrike" cap="none">
                          <a:latin typeface="Times" panose="02020603050405020304" pitchFamily="18" charset="0"/>
                        </a:rPr>
                        <a:t>340</a:t>
                      </a:r>
                      <a:endParaRPr sz="1500" u="none" strike="noStrike" cap="none">
                        <a:latin typeface="Times" panose="02020603050405020304" pitchFamily="18" charset="0"/>
                      </a:endParaRPr>
                    </a:p>
                  </a:txBody>
                  <a:tcPr marL="68567" marR="68567" marT="34300" marB="3430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1"/>
                  </a:ext>
                </a:extLst>
              </a:tr>
              <a:tr h="852567">
                <a:tc>
                  <a:txBody>
                    <a:bodyPr/>
                    <a:lstStyle/>
                    <a:p>
                      <a:pPr marL="0" marR="0" lvl="0" indent="0" algn="l" rtl="0">
                        <a:lnSpc>
                          <a:spcPct val="100000"/>
                        </a:lnSpc>
                        <a:spcBef>
                          <a:spcPts val="0"/>
                        </a:spcBef>
                        <a:spcAft>
                          <a:spcPts val="0"/>
                        </a:spcAft>
                        <a:buClr>
                          <a:srgbClr val="000000"/>
                        </a:buClr>
                        <a:buSzPts val="1400"/>
                        <a:buFont typeface="Arial"/>
                        <a:buNone/>
                      </a:pPr>
                      <a:r>
                        <a:rPr lang="en-US" sz="1900" b="1" u="none" strike="noStrike" cap="none">
                          <a:latin typeface="Times" panose="02020603050405020304" pitchFamily="18" charset="0"/>
                        </a:rPr>
                        <a:t>Panels, Sub-Committees</a:t>
                      </a:r>
                      <a:endParaRPr sz="1500" u="none" strike="noStrike" cap="none">
                        <a:latin typeface="Times" panose="02020603050405020304" pitchFamily="18" charset="0"/>
                      </a:endParaRPr>
                    </a:p>
                  </a:txBody>
                  <a:tcPr marL="68567" marR="68567" marT="34300" marB="3430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900" b="1" u="none" strike="noStrike" cap="none">
                          <a:latin typeface="Times" panose="02020603050405020304" pitchFamily="18" charset="0"/>
                        </a:rPr>
                        <a:t>643</a:t>
                      </a:r>
                      <a:endParaRPr sz="1500" u="none" strike="noStrike" cap="none">
                        <a:latin typeface="Times" panose="02020603050405020304" pitchFamily="18" charset="0"/>
                      </a:endParaRPr>
                    </a:p>
                  </a:txBody>
                  <a:tcPr marL="68567" marR="68567" marT="34300" marB="3430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2"/>
                  </a:ext>
                </a:extLst>
              </a:tr>
              <a:tr h="473633">
                <a:tc>
                  <a:txBody>
                    <a:bodyPr/>
                    <a:lstStyle/>
                    <a:p>
                      <a:pPr marL="0" marR="0" lvl="0" indent="0" algn="l" rtl="0">
                        <a:lnSpc>
                          <a:spcPct val="100000"/>
                        </a:lnSpc>
                        <a:spcBef>
                          <a:spcPts val="0"/>
                        </a:spcBef>
                        <a:spcAft>
                          <a:spcPts val="0"/>
                        </a:spcAft>
                        <a:buClr>
                          <a:srgbClr val="000000"/>
                        </a:buClr>
                        <a:buSzPts val="1400"/>
                        <a:buFont typeface="Arial"/>
                        <a:buNone/>
                      </a:pPr>
                      <a:r>
                        <a:rPr lang="en-US" sz="1900" b="1" u="none" strike="noStrike" cap="none">
                          <a:solidFill>
                            <a:schemeClr val="dk1"/>
                          </a:solidFill>
                          <a:latin typeface="Times" panose="02020603050405020304" pitchFamily="18" charset="0"/>
                        </a:rPr>
                        <a:t>Total Experts</a:t>
                      </a:r>
                      <a:endParaRPr sz="1500" u="none" strike="noStrike" cap="none">
                        <a:latin typeface="Times" panose="02020603050405020304" pitchFamily="18" charset="0"/>
                      </a:endParaRPr>
                    </a:p>
                  </a:txBody>
                  <a:tcPr marL="68567" marR="68567" marT="34300" marB="3430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900" b="1" u="none" strike="noStrike" cap="none" dirty="0">
                          <a:solidFill>
                            <a:schemeClr val="dk1"/>
                          </a:solidFill>
                          <a:latin typeface="Times" panose="02020603050405020304" pitchFamily="18" charset="0"/>
                        </a:rPr>
                        <a:t>&gt;10000</a:t>
                      </a:r>
                      <a:endParaRPr sz="1500" u="none" strike="noStrike" cap="none" dirty="0">
                        <a:latin typeface="Times" panose="02020603050405020304" pitchFamily="18" charset="0"/>
                      </a:endParaRPr>
                    </a:p>
                  </a:txBody>
                  <a:tcPr marL="68567" marR="68567" marT="34300" marB="3430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3"/>
                  </a:ext>
                </a:extLst>
              </a:tr>
            </a:tbl>
          </a:graphicData>
        </a:graphic>
      </p:graphicFrame>
      <p:sp>
        <p:nvSpPr>
          <p:cNvPr id="326" name="Google Shape;326;p31"/>
          <p:cNvSpPr txBox="1"/>
          <p:nvPr/>
        </p:nvSpPr>
        <p:spPr>
          <a:xfrm>
            <a:off x="1672683" y="5570136"/>
            <a:ext cx="6107717" cy="400069"/>
          </a:xfrm>
          <a:prstGeom prst="rect">
            <a:avLst/>
          </a:prstGeom>
          <a:noFill/>
          <a:ln>
            <a:noFill/>
          </a:ln>
        </p:spPr>
        <p:txBody>
          <a:bodyPr spcFirstLastPara="1" wrap="square" lIns="91433" tIns="45700" rIns="91433" bIns="45700" anchor="t" anchorCtr="0">
            <a:spAutoFit/>
          </a:bodyPr>
          <a:lstStyle/>
          <a:p>
            <a:pPr>
              <a:buClr>
                <a:srgbClr val="000000"/>
              </a:buClr>
              <a:buSzPts val="1400"/>
            </a:pPr>
            <a:r>
              <a:rPr lang="en-US" sz="2000" b="1" dirty="0">
                <a:solidFill>
                  <a:schemeClr val="dk1"/>
                </a:solidFill>
                <a:latin typeface="Times New Roman" panose="02020603050405020304" pitchFamily="18" charset="0"/>
                <a:ea typeface="Calibri"/>
                <a:cs typeface="Times New Roman" panose="02020603050405020304" pitchFamily="18" charset="0"/>
                <a:sym typeface="Calibri"/>
              </a:rPr>
              <a:t>BIS provides secretariat  for standards formulation </a:t>
            </a:r>
            <a:endParaRPr sz="2000" dirty="0">
              <a:solidFill>
                <a:srgbClr val="000000"/>
              </a:solidFill>
              <a:latin typeface="Times New Roman" panose="02020603050405020304" pitchFamily="18" charset="0"/>
              <a:ea typeface="Arial"/>
              <a:cs typeface="Times New Roman" panose="02020603050405020304" pitchFamily="18" charset="0"/>
              <a:sym typeface="Arial"/>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59"/>
            <a:ext cx="1672683" cy="996231"/>
          </a:xfrm>
          <a:prstGeom prst="rect">
            <a:avLst/>
          </a:prstGeom>
        </p:spPr>
      </p:pic>
    </p:spTree>
    <p:extLst>
      <p:ext uri="{BB962C8B-B14F-4D97-AF65-F5344CB8AC3E}">
        <p14:creationId xmlns:p14="http://schemas.microsoft.com/office/powerpoint/2010/main" val="1463105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3"/>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pPr>
              <a:lnSpc>
                <a:spcPct val="115000"/>
              </a:lnSpc>
              <a:spcBef>
                <a:spcPts val="0"/>
              </a:spcBef>
              <a:spcAft>
                <a:spcPts val="1600"/>
              </a:spcAft>
              <a:buSzPct val="40909"/>
            </a:pPr>
            <a:r>
              <a:rPr lang="en-US" sz="3200" b="1" dirty="0">
                <a:solidFill>
                  <a:schemeClr val="hlink"/>
                </a:solidFill>
                <a:latin typeface="Times New Roman" panose="02020603050405020304" pitchFamily="18" charset="0"/>
                <a:cs typeface="Times New Roman" panose="02020603050405020304" pitchFamily="18" charset="0"/>
              </a:rPr>
              <a:t>           MED 23</a:t>
            </a:r>
            <a:r>
              <a:rPr lang="en-US" sz="3200" b="1" dirty="0">
                <a:solidFill>
                  <a:schemeClr val="dk2"/>
                </a:solidFill>
                <a:latin typeface="Times New Roman" panose="02020603050405020304" pitchFamily="18" charset="0"/>
                <a:cs typeface="Times New Roman" panose="02020603050405020304" pitchFamily="18" charset="0"/>
              </a:rPr>
              <a:t> : </a:t>
            </a:r>
            <a:r>
              <a:rPr lang="en-US" sz="3200" b="1" dirty="0">
                <a:latin typeface="Times New Roman" panose="02020603050405020304" pitchFamily="18" charset="0"/>
                <a:cs typeface="Times New Roman" panose="02020603050405020304" pitchFamily="18" charset="0"/>
              </a:rPr>
              <a:t>Domestic And Commercial Gas Burning Appliances</a:t>
            </a:r>
            <a:endParaRPr sz="3200" b="1" dirty="0">
              <a:latin typeface="Times New Roman" panose="02020603050405020304" pitchFamily="18" charset="0"/>
              <a:cs typeface="Times New Roman" panose="02020603050405020304" pitchFamily="18" charset="0"/>
            </a:endParaRPr>
          </a:p>
        </p:txBody>
      </p:sp>
      <p:sp>
        <p:nvSpPr>
          <p:cNvPr id="191" name="Google Shape;191;p83"/>
          <p:cNvSpPr txBox="1">
            <a:spLocks noGrp="1"/>
          </p:cNvSpPr>
          <p:nvPr>
            <p:ph type="body" idx="1"/>
          </p:nvPr>
        </p:nvSpPr>
        <p:spPr>
          <a:xfrm>
            <a:off x="641667" y="2158828"/>
            <a:ext cx="11360800" cy="4083600"/>
          </a:xfrm>
          <a:prstGeom prst="rect">
            <a:avLst/>
          </a:prstGeom>
          <a:noFill/>
          <a:ln>
            <a:noFill/>
          </a:ln>
        </p:spPr>
        <p:txBody>
          <a:bodyPr spcFirstLastPara="1" vert="horz" wrap="square" lIns="121900" tIns="121900" rIns="121900" bIns="121900" rtlCol="0" anchor="t" anchorCtr="0">
            <a:normAutofit/>
          </a:bodyPr>
          <a:lstStyle/>
          <a:p>
            <a:pPr marL="0" indent="0">
              <a:lnSpc>
                <a:spcPct val="115000"/>
              </a:lnSpc>
              <a:spcBef>
                <a:spcPts val="0"/>
              </a:spcBef>
              <a:buSzPts val="1800"/>
              <a:buNone/>
            </a:pPr>
            <a:r>
              <a:rPr lang="en-US" sz="2200" b="1" cap="none" dirty="0">
                <a:latin typeface="Times New Roman" panose="02020603050405020304" pitchFamily="18" charset="0"/>
                <a:cs typeface="Times New Roman" panose="02020603050405020304" pitchFamily="18" charset="0"/>
              </a:rPr>
              <a:t>Scope: </a:t>
            </a:r>
            <a:r>
              <a:rPr lang="en-US" sz="2200" cap="none" dirty="0">
                <a:latin typeface="Times New Roman" panose="02020603050405020304" pitchFamily="18" charset="0"/>
                <a:cs typeface="Times New Roman" panose="02020603050405020304" pitchFamily="18" charset="0"/>
              </a:rPr>
              <a:t>Domestic and Commercial Gas Burning Appliances (Pressure Type) Such as Gas Stoves, Oven, Cooking Ranges and Water Heaters, Including </a:t>
            </a:r>
            <a:r>
              <a:rPr lang="en-US" sz="2200" cap="none" dirty="0" err="1">
                <a:latin typeface="Times New Roman" panose="02020603050405020304" pitchFamily="18" charset="0"/>
                <a:cs typeface="Times New Roman" panose="02020603050405020304" pitchFamily="18" charset="0"/>
              </a:rPr>
              <a:t>Gobar</a:t>
            </a:r>
            <a:r>
              <a:rPr lang="en-US" sz="2200" cap="none" dirty="0">
                <a:latin typeface="Times New Roman" panose="02020603050405020304" pitchFamily="18" charset="0"/>
                <a:cs typeface="Times New Roman" panose="02020603050405020304" pitchFamily="18" charset="0"/>
              </a:rPr>
              <a:t> Gas Stoves.</a:t>
            </a:r>
          </a:p>
          <a:p>
            <a:pPr marL="0" indent="0">
              <a:lnSpc>
                <a:spcPct val="115000"/>
              </a:lnSpc>
              <a:spcBef>
                <a:spcPts val="1600"/>
              </a:spcBef>
              <a:spcAft>
                <a:spcPts val="1600"/>
              </a:spcAft>
              <a:buSzPts val="1800"/>
              <a:buNone/>
            </a:pPr>
            <a:endParaRPr sz="3200" dirty="0"/>
          </a:p>
        </p:txBody>
      </p:sp>
      <p:pic>
        <p:nvPicPr>
          <p:cNvPr id="192" name="Google Shape;192;p83"/>
          <p:cNvPicPr preferRelativeResize="0"/>
          <p:nvPr/>
        </p:nvPicPr>
        <p:blipFill>
          <a:blip r:embed="rId3">
            <a:alphaModFix/>
          </a:blip>
          <a:stretch>
            <a:fillRect/>
          </a:stretch>
        </p:blipFill>
        <p:spPr>
          <a:xfrm>
            <a:off x="5190130" y="3263634"/>
            <a:ext cx="7001871" cy="3594367"/>
          </a:xfrm>
          <a:prstGeom prst="rect">
            <a:avLst/>
          </a:prstGeom>
          <a:noFill/>
          <a:ln>
            <a:noFill/>
          </a:ln>
        </p:spPr>
      </p:pic>
      <p:pic>
        <p:nvPicPr>
          <p:cNvPr id="3" name="Picture 2">
            <a:extLst>
              <a:ext uri="{FF2B5EF4-FFF2-40B4-BE49-F238E27FC236}">
                <a16:creationId xmlns:a16="http://schemas.microsoft.com/office/drawing/2014/main" xmlns="" id="{84EE21C4-EC37-BF1A-413A-9AD1EFD20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350088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24" y="618518"/>
            <a:ext cx="9683602" cy="1135332"/>
          </a:xfrm>
        </p:spPr>
        <p:txBody>
          <a:bodyPr>
            <a:normAutofit/>
          </a:bodyPr>
          <a:lstStyle/>
          <a:p>
            <a:r>
              <a:rPr lang="en-US" sz="3200" dirty="0">
                <a:latin typeface="Times New Roman" panose="02020603050405020304" pitchFamily="18" charset="0"/>
                <a:cs typeface="Times New Roman" panose="02020603050405020304" pitchFamily="18" charset="0"/>
              </a:rPr>
              <a:t>IS 4246 : 2002 - Domestic Gas Stoves for Liquefied Petroleum Gases (LPG)</a:t>
            </a:r>
          </a:p>
        </p:txBody>
      </p:sp>
      <mc:AlternateContent xmlns:mc="http://schemas.openxmlformats.org/markup-compatibility/2006" xmlns:a14="http://schemas.microsoft.com/office/drawing/2010/main">
        <mc:Choice Requires="a14">
          <p:sp>
            <p:nvSpPr>
              <p:cNvPr id="7" name="Rectangle 3"/>
              <p:cNvSpPr>
                <a:spLocks noGrp="1" noChangeArrowheads="1"/>
              </p:cNvSpPr>
              <p:nvPr>
                <p:ph sz="quarter" idx="13"/>
              </p:nvPr>
            </p:nvSpPr>
            <p:spPr bwMode="auto">
              <a:xfrm>
                <a:off x="733424" y="1754279"/>
                <a:ext cx="10658476" cy="45243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Bef>
                    <a:spcPct val="0"/>
                  </a:spcBef>
                  <a:spcAft>
                    <a:spcPct val="0"/>
                  </a:spcAft>
                  <a:buClrTx/>
                  <a:buFont typeface="Wingdings" panose="05000000000000000000" pitchFamily="2" charset="2"/>
                  <a:buChar char="Ø"/>
                </a:pPr>
                <a:r>
                  <a:rPr lang="en-US" altLang="en-US" cap="none" dirty="0">
                    <a:latin typeface="Times New Roman" panose="02020603050405020304" pitchFamily="18" charset="0"/>
                    <a:cs typeface="Times New Roman" panose="02020603050405020304" pitchFamily="18" charset="0"/>
                  </a:rPr>
                  <a:t> </a:t>
                </a:r>
                <a:r>
                  <a:rPr lang="en-US" altLang="en-US" sz="2400" cap="none" dirty="0">
                    <a:latin typeface="Times New Roman" panose="02020603050405020304" pitchFamily="18" charset="0"/>
                    <a:cs typeface="Times New Roman" panose="02020603050405020304" pitchFamily="18" charset="0"/>
                  </a:rPr>
                  <a:t>This standard specifies construction, operation, safety requirements and tests for domestic gas stoves with metallic bodies intended for use with liquefied petroleum gases at 2942 kN/</a:t>
                </a:r>
                <a14:m>
                  <m:oMath xmlns:m="http://schemas.openxmlformats.org/officeDocument/2006/math">
                    <m:sSup>
                      <m:sSupPr>
                        <m:ctrlPr>
                          <a:rPr lang="en-US" altLang="en-US" sz="2400" i="1" cap="none" dirty="0">
                            <a:latin typeface="Cambria Math" panose="02040503050406030204" pitchFamily="18" charset="0"/>
                            <a:cs typeface="Times New Roman" panose="02020603050405020304" pitchFamily="18" charset="0"/>
                          </a:rPr>
                        </m:ctrlPr>
                      </m:sSupPr>
                      <m:e>
                        <m:r>
                          <m:rPr>
                            <m:sty m:val="p"/>
                          </m:rPr>
                          <a:rPr lang="en-IN" altLang="en-US" sz="2400" cap="none" dirty="0">
                            <a:latin typeface="Cambria Math" panose="02040503050406030204" pitchFamily="18" charset="0"/>
                            <a:cs typeface="Times New Roman" panose="02020603050405020304" pitchFamily="18" charset="0"/>
                          </a:rPr>
                          <m:t>m</m:t>
                        </m:r>
                      </m:e>
                      <m:sup>
                        <m:r>
                          <a:rPr lang="en-IN" altLang="en-US" sz="2400" i="1" cap="none" dirty="0">
                            <a:latin typeface="Cambria Math" panose="02040503050406030204" pitchFamily="18" charset="0"/>
                            <a:cs typeface="Times New Roman" panose="02020603050405020304" pitchFamily="18" charset="0"/>
                          </a:rPr>
                          <m:t>2</m:t>
                        </m:r>
                      </m:sup>
                    </m:sSup>
                  </m:oMath>
                </a14:m>
                <a:r>
                  <a:rPr lang="en-US" altLang="en-US" sz="2400" cap="none" dirty="0">
                    <a:latin typeface="Times New Roman" panose="02020603050405020304" pitchFamily="18" charset="0"/>
                    <a:cs typeface="Times New Roman" panose="02020603050405020304" pitchFamily="18" charset="0"/>
                  </a:rPr>
                  <a:t> (30 gf/</a:t>
                </a:r>
                <a14:m>
                  <m:oMath xmlns:m="http://schemas.openxmlformats.org/officeDocument/2006/math">
                    <m:sSup>
                      <m:sSupPr>
                        <m:ctrlPr>
                          <a:rPr lang="en-US" altLang="en-US" sz="2400" i="1" cap="none" dirty="0" smtClean="0">
                            <a:latin typeface="Cambria Math" panose="02040503050406030204" pitchFamily="18" charset="0"/>
                            <a:cs typeface="Times New Roman" panose="02020603050405020304" pitchFamily="18" charset="0"/>
                          </a:rPr>
                        </m:ctrlPr>
                      </m:sSupPr>
                      <m:e>
                        <m:r>
                          <m:rPr>
                            <m:sty m:val="p"/>
                          </m:rPr>
                          <a:rPr lang="en-IN" altLang="en-US" sz="2400" b="0" i="0" cap="none" dirty="0" smtClean="0">
                            <a:latin typeface="Cambria Math" panose="02040503050406030204" pitchFamily="18" charset="0"/>
                            <a:cs typeface="Times New Roman" panose="02020603050405020304" pitchFamily="18" charset="0"/>
                          </a:rPr>
                          <m:t>cm</m:t>
                        </m:r>
                      </m:e>
                      <m:sup>
                        <m:r>
                          <a:rPr lang="en-IN" altLang="en-US" sz="2400" b="0" i="1" cap="none" dirty="0" smtClean="0">
                            <a:latin typeface="Cambria Math" panose="02040503050406030204" pitchFamily="18" charset="0"/>
                            <a:cs typeface="Times New Roman" panose="02020603050405020304" pitchFamily="18" charset="0"/>
                          </a:rPr>
                          <m:t>2</m:t>
                        </m:r>
                      </m:sup>
                    </m:sSup>
                  </m:oMath>
                </a14:m>
                <a:r>
                  <a:rPr lang="en-US" altLang="en-US" sz="2400" cap="none" dirty="0">
                    <a:latin typeface="Times New Roman" panose="02020603050405020304" pitchFamily="18" charset="0"/>
                    <a:cs typeface="Times New Roman" panose="02020603050405020304" pitchFamily="18" charset="0"/>
                  </a:rPr>
                  <a:t>) gas inlet pressure.</a:t>
                </a:r>
              </a:p>
              <a:p>
                <a:pPr marL="0" indent="0" eaLnBrk="0" fontAlgn="base" hangingPunct="0">
                  <a:lnSpc>
                    <a:spcPct val="100000"/>
                  </a:lnSpc>
                  <a:spcBef>
                    <a:spcPct val="0"/>
                  </a:spcBef>
                  <a:spcAft>
                    <a:spcPct val="0"/>
                  </a:spcAft>
                  <a:buClrTx/>
                  <a:buNone/>
                </a:pPr>
                <a:endParaRPr lang="en-US" altLang="en-US" sz="2400" cap="none" dirty="0">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US" sz="2400" cap="none" dirty="0">
                    <a:latin typeface="Times New Roman" panose="02020603050405020304" pitchFamily="18" charset="0"/>
                    <a:cs typeface="Times New Roman" panose="02020603050405020304" pitchFamily="18" charset="0"/>
                  </a:rPr>
                  <a:t>The standard was first published in 1967, with the latest revision published in 2002. </a:t>
                </a:r>
              </a:p>
              <a:p>
                <a:pPr marL="0" indent="0" eaLnBrk="0" fontAlgn="base" hangingPunct="0">
                  <a:lnSpc>
                    <a:spcPct val="100000"/>
                  </a:lnSpc>
                  <a:spcBef>
                    <a:spcPct val="0"/>
                  </a:spcBef>
                  <a:spcAft>
                    <a:spcPct val="0"/>
                  </a:spcAft>
                  <a:buClrTx/>
                  <a:buNone/>
                </a:pPr>
                <a:endParaRPr lang="en-US" altLang="en-US" sz="2400" cap="none" dirty="0">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US" sz="2400" cap="none" dirty="0">
                    <a:latin typeface="Times New Roman" panose="02020603050405020304" pitchFamily="18" charset="0"/>
                    <a:cs typeface="Times New Roman" panose="02020603050405020304" pitchFamily="18" charset="0"/>
                  </a:rPr>
                  <a:t>This standard covers aspects like Construction, Materials, Performance, and Safety Requirements of LPG stoves.  </a:t>
                </a:r>
              </a:p>
              <a:p>
                <a:pPr marL="0" marR="0" lvl="0" indent="0" algn="l" defTabSz="914400" rtl="0" eaLnBrk="0" fontAlgn="base" latinLnBrk="0" hangingPunct="0">
                  <a:lnSpc>
                    <a:spcPct val="100000"/>
                  </a:lnSpc>
                  <a:spcBef>
                    <a:spcPct val="0"/>
                  </a:spcBef>
                  <a:spcAft>
                    <a:spcPct val="0"/>
                  </a:spcAft>
                  <a:buClrTx/>
                  <a:buSzTx/>
                  <a:buNone/>
                  <a:tabLst/>
                </a:pPr>
                <a:endParaRPr lang="en-US" altLang="en-US" sz="2400" cap="none" dirty="0">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US" sz="2400" cap="none" dirty="0">
                    <a:latin typeface="Times New Roman" panose="02020603050405020304" pitchFamily="18" charset="0"/>
                    <a:cs typeface="Times New Roman" panose="02020603050405020304" pitchFamily="18" charset="0"/>
                  </a:rPr>
                  <a:t>Minimum Thermal Efficiency of </a:t>
                </a:r>
                <a:r>
                  <a:rPr lang="en-US" altLang="en-US" sz="2400" cap="none" dirty="0" smtClean="0">
                    <a:latin typeface="Times New Roman" panose="02020603050405020304" pitchFamily="18" charset="0"/>
                    <a:cs typeface="Times New Roman" panose="02020603050405020304" pitchFamily="18" charset="0"/>
                  </a:rPr>
                  <a:t>68% </a:t>
                </a:r>
                <a:r>
                  <a:rPr lang="en-US" altLang="en-US" sz="2400" cap="none" dirty="0">
                    <a:latin typeface="Times New Roman" panose="02020603050405020304" pitchFamily="18" charset="0"/>
                    <a:cs typeface="Times New Roman" panose="02020603050405020304" pitchFamily="18" charset="0"/>
                  </a:rPr>
                  <a:t>Mandated for Each Burner. </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n-US" sz="2400" cap="none" dirty="0">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US" sz="2400" cap="none" dirty="0">
                    <a:latin typeface="Times New Roman" panose="02020603050405020304" pitchFamily="18" charset="0"/>
                    <a:cs typeface="Times New Roman" panose="02020603050405020304" pitchFamily="18" charset="0"/>
                  </a:rPr>
                  <a:t>The standard is under Mandatory Certification with 269 licensees.</a:t>
                </a:r>
              </a:p>
            </p:txBody>
          </p:sp>
        </mc:Choice>
        <mc:Fallback xmlns="">
          <p:sp>
            <p:nvSpPr>
              <p:cNvPr id="7" name="Rectangle 3"/>
              <p:cNvSpPr>
                <a:spLocks noGrp="1" noRot="1" noChangeAspect="1" noMove="1" noResize="1" noEditPoints="1" noAdjustHandles="1" noChangeArrowheads="1" noChangeShapeType="1" noTextEdit="1"/>
              </p:cNvSpPr>
              <p:nvPr>
                <p:ph sz="quarter" idx="13"/>
              </p:nvPr>
            </p:nvSpPr>
            <p:spPr bwMode="auto">
              <a:xfrm>
                <a:off x="733424" y="1754279"/>
                <a:ext cx="10658476" cy="4524315"/>
              </a:xfrm>
              <a:prstGeom prst="rect">
                <a:avLst/>
              </a:prstGeom>
              <a:blipFill>
                <a:blip r:embed="rId3"/>
                <a:stretch>
                  <a:fillRect l="-743" t="-674" r="-1372" b="-25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Tree>
    <p:extLst>
      <p:ext uri="{BB962C8B-B14F-4D97-AF65-F5344CB8AC3E}">
        <p14:creationId xmlns:p14="http://schemas.microsoft.com/office/powerpoint/2010/main" val="3990958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24" y="618518"/>
            <a:ext cx="9683602" cy="831142"/>
          </a:xfrm>
        </p:spPr>
        <p:txBody>
          <a:bodyPr/>
          <a:lstStyle/>
          <a:p>
            <a:r>
              <a:rPr lang="en-US" dirty="0">
                <a:latin typeface="Times New Roman" panose="02020603050405020304" pitchFamily="18" charset="0"/>
                <a:cs typeface="Times New Roman" panose="02020603050405020304" pitchFamily="18" charset="0"/>
              </a:rPr>
              <a:t>Tests for LPG stoves IS 4246</a:t>
            </a:r>
          </a:p>
        </p:txBody>
      </p:sp>
      <p:sp>
        <p:nvSpPr>
          <p:cNvPr id="7" name="Rectangle 3"/>
          <p:cNvSpPr>
            <a:spLocks noGrp="1" noChangeArrowheads="1"/>
          </p:cNvSpPr>
          <p:nvPr>
            <p:ph sz="quarter" idx="13"/>
          </p:nvPr>
        </p:nvSpPr>
        <p:spPr bwMode="auto">
          <a:xfrm>
            <a:off x="836341" y="1654377"/>
            <a:ext cx="106584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Bef>
                <a:spcPct val="0"/>
              </a:spcBef>
              <a:spcAft>
                <a:spcPct val="0"/>
              </a:spcAft>
              <a:buClrTx/>
              <a:buFont typeface="Wingdings" panose="05000000000000000000" pitchFamily="2" charset="2"/>
              <a:buChar char="Ø"/>
            </a:pPr>
            <a:r>
              <a:rPr lang="en-US" altLang="en-US" cap="none" dirty="0">
                <a:latin typeface="Times New Roman" panose="02020603050405020304" pitchFamily="18" charset="0"/>
                <a:cs typeface="Times New Roman" panose="02020603050405020304" pitchFamily="18" charset="0"/>
              </a:rPr>
              <a:t> </a:t>
            </a:r>
            <a:r>
              <a:rPr lang="en-US" altLang="en-US" sz="2400" cap="none" dirty="0">
                <a:latin typeface="Times New Roman" panose="02020603050405020304" pitchFamily="18" charset="0"/>
                <a:cs typeface="Times New Roman" panose="02020603050405020304" pitchFamily="18" charset="0"/>
              </a:rPr>
              <a:t>Generally there are two type of tests for LPG stoves:</a:t>
            </a:r>
          </a:p>
          <a:p>
            <a:pPr marL="0" lvl="0" indent="0" eaLnBrk="0" fontAlgn="base" hangingPunct="0">
              <a:lnSpc>
                <a:spcPct val="100000"/>
              </a:lnSpc>
              <a:spcBef>
                <a:spcPct val="0"/>
              </a:spcBef>
              <a:spcAft>
                <a:spcPct val="0"/>
              </a:spcAft>
              <a:buClrTx/>
              <a:buNone/>
            </a:pPr>
            <a:r>
              <a:rPr lang="en-US" altLang="en-US" sz="2400" cap="none" dirty="0">
                <a:latin typeface="Times New Roman" panose="02020603050405020304" pitchFamily="18" charset="0"/>
                <a:cs typeface="Times New Roman" panose="02020603050405020304" pitchFamily="18" charset="0"/>
              </a:rPr>
              <a:t>     </a:t>
            </a:r>
            <a:r>
              <a:rPr lang="en-US" altLang="en-US" sz="2400" b="1" cap="none" dirty="0">
                <a:latin typeface="Times New Roman" panose="02020603050405020304" pitchFamily="18" charset="0"/>
                <a:cs typeface="Times New Roman" panose="02020603050405020304" pitchFamily="18" charset="0"/>
              </a:rPr>
              <a:t>A) Type Tests</a:t>
            </a:r>
          </a:p>
          <a:p>
            <a:pPr marL="0" lvl="0" indent="0" eaLnBrk="0" fontAlgn="base" hangingPunct="0">
              <a:lnSpc>
                <a:spcPct val="100000"/>
              </a:lnSpc>
              <a:spcBef>
                <a:spcPct val="0"/>
              </a:spcBef>
              <a:spcAft>
                <a:spcPct val="0"/>
              </a:spcAft>
              <a:buClrTx/>
              <a:buNone/>
            </a:pPr>
            <a:r>
              <a:rPr lang="en-US" altLang="en-US" sz="2400" b="1" cap="none" dirty="0">
                <a:latin typeface="Times New Roman" panose="02020603050405020304" pitchFamily="18" charset="0"/>
                <a:cs typeface="Times New Roman" panose="02020603050405020304" pitchFamily="18" charset="0"/>
              </a:rPr>
              <a:t>     B) Routine Tests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1672683" cy="996231"/>
          </a:xfrm>
          <a:prstGeom prst="rect">
            <a:avLst/>
          </a:prstGeom>
        </p:spPr>
      </p:pic>
      <p:sp>
        <p:nvSpPr>
          <p:cNvPr id="6" name="Rectangle 3"/>
          <p:cNvSpPr txBox="1">
            <a:spLocks noChangeArrowheads="1"/>
          </p:cNvSpPr>
          <p:nvPr/>
        </p:nvSpPr>
        <p:spPr bwMode="auto">
          <a:xfrm>
            <a:off x="836341" y="2473441"/>
            <a:ext cx="1065847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eaLnBrk="0" fontAlgn="base" hangingPunct="0">
              <a:lnSpc>
                <a:spcPct val="100000"/>
              </a:lnSpc>
              <a:spcBef>
                <a:spcPct val="0"/>
              </a:spcBef>
              <a:spcAft>
                <a:spcPct val="0"/>
              </a:spcAft>
              <a:buClrTx/>
              <a:buFont typeface="Wingdings" panose="05000000000000000000" pitchFamily="2" charset="2"/>
              <a:buChar char="Ø"/>
            </a:pPr>
            <a:endParaRPr lang="en-US" altLang="en-US" sz="2400" cap="none" dirty="0">
              <a:latin typeface="Times New Roman" panose="02020603050405020304" pitchFamily="18" charset="0"/>
              <a:cs typeface="Times New Roman" panose="02020603050405020304" pitchFamily="18" charset="0"/>
            </a:endParaRPr>
          </a:p>
          <a:p>
            <a:pPr marL="0" indent="0" eaLnBrk="0" fontAlgn="base" hangingPunct="0">
              <a:lnSpc>
                <a:spcPct val="100000"/>
              </a:lnSpc>
              <a:spcBef>
                <a:spcPct val="0"/>
              </a:spcBef>
              <a:spcAft>
                <a:spcPct val="0"/>
              </a:spcAft>
              <a:buClrTx/>
              <a:buNone/>
            </a:pPr>
            <a:r>
              <a:rPr lang="en-US" altLang="en-US" sz="2400" cap="none" dirty="0">
                <a:latin typeface="Times New Roman" panose="02020603050405020304" pitchFamily="18" charset="0"/>
                <a:cs typeface="Times New Roman" panose="02020603050405020304" pitchFamily="18" charset="0"/>
              </a:rPr>
              <a:t>The Type Tests comprise of: </a:t>
            </a:r>
          </a:p>
          <a:p>
            <a:pPr marL="0" indent="0" eaLnBrk="0" fontAlgn="base" hangingPunct="0">
              <a:lnSpc>
                <a:spcPct val="100000"/>
              </a:lnSpc>
              <a:spcBef>
                <a:spcPct val="0"/>
              </a:spcBef>
              <a:spcAft>
                <a:spcPct val="0"/>
              </a:spcAft>
              <a:buClrTx/>
              <a:buNone/>
            </a:pPr>
            <a:endParaRPr lang="en-US" altLang="en-US" sz="2400" cap="none" dirty="0">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buClrTx/>
              <a:buFont typeface="Wingdings" panose="05000000000000000000" pitchFamily="2" charset="2"/>
              <a:buChar char="Ø"/>
            </a:pPr>
            <a:r>
              <a:rPr lang="en-US" altLang="en-US" sz="2400" cap="none" dirty="0">
                <a:latin typeface="Times New Roman" panose="02020603050405020304" pitchFamily="18" charset="0"/>
                <a:cs typeface="Times New Roman" panose="02020603050405020304" pitchFamily="18" charset="0"/>
              </a:rPr>
              <a:t>Strength test;</a:t>
            </a:r>
          </a:p>
          <a:p>
            <a:pPr eaLnBrk="0" fontAlgn="base" hangingPunct="0">
              <a:lnSpc>
                <a:spcPct val="100000"/>
              </a:lnSpc>
              <a:spcBef>
                <a:spcPct val="0"/>
              </a:spcBef>
              <a:spcAft>
                <a:spcPct val="0"/>
              </a:spcAft>
              <a:buClrTx/>
              <a:buFont typeface="Wingdings" panose="05000000000000000000" pitchFamily="2" charset="2"/>
              <a:buChar char="Ø"/>
            </a:pPr>
            <a:r>
              <a:rPr lang="en-US" altLang="en-US" sz="2400" cap="none" dirty="0">
                <a:latin typeface="Times New Roman" panose="02020603050405020304" pitchFamily="18" charset="0"/>
                <a:cs typeface="Times New Roman" panose="02020603050405020304" pitchFamily="18" charset="0"/>
              </a:rPr>
              <a:t>Gas consumption test;</a:t>
            </a:r>
          </a:p>
          <a:p>
            <a:pPr eaLnBrk="0" fontAlgn="base" hangingPunct="0">
              <a:lnSpc>
                <a:spcPct val="100000"/>
              </a:lnSpc>
              <a:spcBef>
                <a:spcPct val="0"/>
              </a:spcBef>
              <a:spcAft>
                <a:spcPct val="0"/>
              </a:spcAft>
              <a:buClrTx/>
              <a:buFont typeface="Wingdings" panose="05000000000000000000" pitchFamily="2" charset="2"/>
              <a:buChar char="Ø"/>
            </a:pPr>
            <a:r>
              <a:rPr lang="en-US" altLang="en-US" sz="2400" cap="none" dirty="0">
                <a:latin typeface="Times New Roman" panose="02020603050405020304" pitchFamily="18" charset="0"/>
                <a:cs typeface="Times New Roman" panose="02020603050405020304" pitchFamily="18" charset="0"/>
              </a:rPr>
              <a:t>Flashback test for materials of burners ;</a:t>
            </a:r>
          </a:p>
          <a:p>
            <a:pPr eaLnBrk="0" fontAlgn="base" hangingPunct="0">
              <a:lnSpc>
                <a:spcPct val="100000"/>
              </a:lnSpc>
              <a:spcBef>
                <a:spcPct val="0"/>
              </a:spcBef>
              <a:spcAft>
                <a:spcPct val="0"/>
              </a:spcAft>
              <a:buClrTx/>
              <a:buFont typeface="Wingdings" panose="05000000000000000000" pitchFamily="2" charset="2"/>
              <a:buChar char="Ø"/>
            </a:pPr>
            <a:r>
              <a:rPr lang="en-US" altLang="en-US" sz="2400" cap="none" dirty="0">
                <a:latin typeface="Times New Roman" panose="02020603050405020304" pitchFamily="18" charset="0"/>
                <a:cs typeface="Times New Roman" panose="02020603050405020304" pitchFamily="18" charset="0"/>
              </a:rPr>
              <a:t>Resistance to draught test;</a:t>
            </a:r>
          </a:p>
          <a:p>
            <a:pPr eaLnBrk="0" fontAlgn="base" hangingPunct="0">
              <a:lnSpc>
                <a:spcPct val="100000"/>
              </a:lnSpc>
              <a:spcBef>
                <a:spcPct val="0"/>
              </a:spcBef>
              <a:spcAft>
                <a:spcPct val="0"/>
              </a:spcAft>
              <a:buClrTx/>
              <a:buFont typeface="Wingdings" panose="05000000000000000000" pitchFamily="2" charset="2"/>
              <a:buChar char="Ø"/>
            </a:pPr>
            <a:r>
              <a:rPr lang="en-US" altLang="en-US" sz="2400" cap="none" dirty="0">
                <a:latin typeface="Times New Roman" panose="02020603050405020304" pitchFamily="18" charset="0"/>
                <a:cs typeface="Times New Roman" panose="02020603050405020304" pitchFamily="18" charset="0"/>
              </a:rPr>
              <a:t>Combustion test;</a:t>
            </a:r>
          </a:p>
          <a:p>
            <a:pPr eaLnBrk="0" fontAlgn="base" hangingPunct="0">
              <a:lnSpc>
                <a:spcPct val="100000"/>
              </a:lnSpc>
              <a:spcBef>
                <a:spcPct val="0"/>
              </a:spcBef>
              <a:spcAft>
                <a:spcPct val="0"/>
              </a:spcAft>
              <a:buClrTx/>
              <a:buFont typeface="Wingdings" panose="05000000000000000000" pitchFamily="2" charset="2"/>
              <a:buChar char="Ø"/>
            </a:pPr>
            <a:r>
              <a:rPr lang="en-US" altLang="en-US" sz="2400" cap="none" dirty="0">
                <a:latin typeface="Times New Roman" panose="02020603050405020304" pitchFamily="18" charset="0"/>
                <a:cs typeface="Times New Roman" panose="02020603050405020304" pitchFamily="18" charset="0"/>
              </a:rPr>
              <a:t>Fire hazard and limiting temperature test;</a:t>
            </a:r>
          </a:p>
          <a:p>
            <a:pPr eaLnBrk="0" fontAlgn="base" hangingPunct="0">
              <a:lnSpc>
                <a:spcPct val="100000"/>
              </a:lnSpc>
              <a:spcBef>
                <a:spcPct val="0"/>
              </a:spcBef>
              <a:spcAft>
                <a:spcPct val="0"/>
              </a:spcAft>
              <a:buClrTx/>
              <a:buFont typeface="Wingdings" panose="05000000000000000000" pitchFamily="2" charset="2"/>
              <a:buChar char="Ø"/>
            </a:pPr>
            <a:r>
              <a:rPr lang="en-US" altLang="en-US" sz="2400" cap="none" dirty="0">
                <a:latin typeface="Times New Roman" panose="02020603050405020304" pitchFamily="18" charset="0"/>
                <a:cs typeface="Times New Roman" panose="02020603050405020304" pitchFamily="18" charset="0"/>
              </a:rPr>
              <a:t>Floor, wall, ceiling and surface temperature test; and</a:t>
            </a:r>
          </a:p>
          <a:p>
            <a:pPr eaLnBrk="0" fontAlgn="base" hangingPunct="0">
              <a:lnSpc>
                <a:spcPct val="100000"/>
              </a:lnSpc>
              <a:spcBef>
                <a:spcPct val="0"/>
              </a:spcBef>
              <a:spcAft>
                <a:spcPct val="0"/>
              </a:spcAft>
              <a:buClrTx/>
              <a:buFont typeface="Wingdings" panose="05000000000000000000" pitchFamily="2" charset="2"/>
              <a:buChar char="Ø"/>
            </a:pPr>
            <a:r>
              <a:rPr lang="en-US" altLang="en-US" sz="2400" cap="none" dirty="0">
                <a:latin typeface="Times New Roman" panose="02020603050405020304" pitchFamily="18" charset="0"/>
                <a:cs typeface="Times New Roman" panose="02020603050405020304" pitchFamily="18" charset="0"/>
              </a:rPr>
              <a:t>Thermal efficiency test.</a:t>
            </a:r>
          </a:p>
        </p:txBody>
      </p:sp>
    </p:spTree>
    <p:extLst>
      <p:ext uri="{BB962C8B-B14F-4D97-AF65-F5344CB8AC3E}">
        <p14:creationId xmlns:p14="http://schemas.microsoft.com/office/powerpoint/2010/main" val="2834855080"/>
      </p:ext>
    </p:extLst>
  </p:cSld>
  <p:clrMapOvr>
    <a:masterClrMapping/>
  </p:clrMapOvr>
</p:sld>
</file>

<file path=ppt/theme/theme1.xml><?xml version="1.0" encoding="utf-8"?>
<a:theme xmlns:a="http://schemas.openxmlformats.org/drawingml/2006/main" name="Dropl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475</TotalTime>
  <Words>1629</Words>
  <Application>Microsoft Office PowerPoint</Application>
  <PresentationFormat>Widescreen</PresentationFormat>
  <Paragraphs>218</Paragraphs>
  <Slides>21</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Black</vt:lpstr>
      <vt:lpstr>Calibri</vt:lpstr>
      <vt:lpstr>Cambria Math</vt:lpstr>
      <vt:lpstr>SWQORS+CenturyGothic-Bold</vt:lpstr>
      <vt:lpstr>Times</vt:lpstr>
      <vt:lpstr>Times New Roman</vt:lpstr>
      <vt:lpstr>Tw Cen MT</vt:lpstr>
      <vt:lpstr>Wingdings</vt:lpstr>
      <vt:lpstr>Droplet</vt:lpstr>
      <vt:lpstr>PowerPoint Presentation</vt:lpstr>
      <vt:lpstr>PowerPoint Presentation</vt:lpstr>
      <vt:lpstr>PowerPoint Presentation</vt:lpstr>
      <vt:lpstr>PowerPoint Presentation</vt:lpstr>
      <vt:lpstr> Process of Standards Development  at National Level </vt:lpstr>
      <vt:lpstr>National Standards Development</vt:lpstr>
      <vt:lpstr>           MED 23 : Domestic And Commercial Gas Burning Appliances</vt:lpstr>
      <vt:lpstr>IS 4246 : 2002 - Domestic Gas Stoves for Liquefied Petroleum Gases (LPG)</vt:lpstr>
      <vt:lpstr>Tests for LPG stoves IS 4246</vt:lpstr>
      <vt:lpstr>Tests for LPG stoves IS 4246</vt:lpstr>
      <vt:lpstr>pNG and its current scenario</vt:lpstr>
      <vt:lpstr>PowerPoint Presentation</vt:lpstr>
      <vt:lpstr>IS 17153:2019 - Domestic Gas Stoves for Piped Natural Gas (PNG)</vt:lpstr>
      <vt:lpstr>similarities Between  IS 4246 and IS 17153</vt:lpstr>
      <vt:lpstr>similarities Between  IS 4246 and IS 17153</vt:lpstr>
      <vt:lpstr>Need for PNG standard ?</vt:lpstr>
      <vt:lpstr>Need for PNG standard ?</vt:lpstr>
      <vt:lpstr>Quality Control Order (QCO)</vt:lpstr>
      <vt:lpstr>Key Differences Between  IS 4246 and IS 17153</vt:lpstr>
      <vt:lpstr>Key Differences Between  IS 4246 and IS 17153</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dc:creator>
  <cp:lastModifiedBy>Mechanical</cp:lastModifiedBy>
  <cp:revision>37</cp:revision>
  <dcterms:created xsi:type="dcterms:W3CDTF">2024-06-19T09:22:56Z</dcterms:created>
  <dcterms:modified xsi:type="dcterms:W3CDTF">2024-06-25T11:54:49Z</dcterms:modified>
</cp:coreProperties>
</file>